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CB7AB4B-B115-46E8-AD85-58AAC8F4C2F3}">
          <p14:sldIdLst>
            <p14:sldId id="256"/>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E903"/>
    <a:srgbClr val="8DCE47"/>
    <a:srgbClr val="8DCE48"/>
    <a:srgbClr val="FE7000"/>
    <a:srgbClr val="18F4E2"/>
    <a:srgbClr val="B03AEE"/>
    <a:srgbClr val="E7FD5E"/>
    <a:srgbClr val="ABBCFB"/>
    <a:srgbClr val="6D8B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72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4CD5C80-4657-4A05-9897-85B5EF09517B}" type="datetimeFigureOut">
              <a:rPr lang="en-GB" smtClean="0"/>
              <a:t>08/12/2021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6120EA-852A-417D-A63C-43EA43536C5E}" type="slidenum">
              <a:rPr lang="en-GB" smtClean="0"/>
              <a:t>‹#›</a:t>
            </a:fld>
            <a:endParaRPr lang="en-GB"/>
          </a:p>
        </p:txBody>
      </p:sp>
    </p:spTree>
    <p:extLst>
      <p:ext uri="{BB962C8B-B14F-4D97-AF65-F5344CB8AC3E}">
        <p14:creationId xmlns:p14="http://schemas.microsoft.com/office/powerpoint/2010/main" val="87828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CD5C80-4657-4A05-9897-85B5EF09517B}" type="datetimeFigureOut">
              <a:rPr lang="en-GB" smtClean="0"/>
              <a:t>08/12/2021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6120EA-852A-417D-A63C-43EA43536C5E}" type="slidenum">
              <a:rPr lang="en-GB" smtClean="0"/>
              <a:t>‹#›</a:t>
            </a:fld>
            <a:endParaRPr lang="en-GB"/>
          </a:p>
        </p:txBody>
      </p:sp>
    </p:spTree>
    <p:extLst>
      <p:ext uri="{BB962C8B-B14F-4D97-AF65-F5344CB8AC3E}">
        <p14:creationId xmlns:p14="http://schemas.microsoft.com/office/powerpoint/2010/main" val="147286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CD5C80-4657-4A05-9897-85B5EF09517B}" type="datetimeFigureOut">
              <a:rPr lang="en-GB" smtClean="0"/>
              <a:t>08/12/2021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6120EA-852A-417D-A63C-43EA43536C5E}" type="slidenum">
              <a:rPr lang="en-GB" smtClean="0"/>
              <a:t>‹#›</a:t>
            </a:fld>
            <a:endParaRPr lang="en-GB"/>
          </a:p>
        </p:txBody>
      </p:sp>
    </p:spTree>
    <p:extLst>
      <p:ext uri="{BB962C8B-B14F-4D97-AF65-F5344CB8AC3E}">
        <p14:creationId xmlns:p14="http://schemas.microsoft.com/office/powerpoint/2010/main" val="251545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CD5C80-4657-4A05-9897-85B5EF09517B}" type="datetimeFigureOut">
              <a:rPr lang="en-GB" smtClean="0"/>
              <a:t>08/12/2021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6120EA-852A-417D-A63C-43EA43536C5E}" type="slidenum">
              <a:rPr lang="en-GB" smtClean="0"/>
              <a:t>‹#›</a:t>
            </a:fld>
            <a:endParaRPr lang="en-GB"/>
          </a:p>
        </p:txBody>
      </p:sp>
    </p:spTree>
    <p:extLst>
      <p:ext uri="{BB962C8B-B14F-4D97-AF65-F5344CB8AC3E}">
        <p14:creationId xmlns:p14="http://schemas.microsoft.com/office/powerpoint/2010/main" val="164258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CD5C80-4657-4A05-9897-85B5EF09517B}" type="datetimeFigureOut">
              <a:rPr lang="en-GB" smtClean="0"/>
              <a:t>08/12/2021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6120EA-852A-417D-A63C-43EA43536C5E}" type="slidenum">
              <a:rPr lang="en-GB" smtClean="0"/>
              <a:t>‹#›</a:t>
            </a:fld>
            <a:endParaRPr lang="en-GB"/>
          </a:p>
        </p:txBody>
      </p:sp>
    </p:spTree>
    <p:extLst>
      <p:ext uri="{BB962C8B-B14F-4D97-AF65-F5344CB8AC3E}">
        <p14:creationId xmlns:p14="http://schemas.microsoft.com/office/powerpoint/2010/main" val="2036082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4CD5C80-4657-4A05-9897-85B5EF09517B}" type="datetimeFigureOut">
              <a:rPr lang="en-GB" smtClean="0"/>
              <a:t>08/12/2021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6120EA-852A-417D-A63C-43EA43536C5E}" type="slidenum">
              <a:rPr lang="en-GB" smtClean="0"/>
              <a:t>‹#›</a:t>
            </a:fld>
            <a:endParaRPr lang="en-GB"/>
          </a:p>
        </p:txBody>
      </p:sp>
    </p:spTree>
    <p:extLst>
      <p:ext uri="{BB962C8B-B14F-4D97-AF65-F5344CB8AC3E}">
        <p14:creationId xmlns:p14="http://schemas.microsoft.com/office/powerpoint/2010/main" val="3764237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4CD5C80-4657-4A05-9897-85B5EF09517B}" type="datetimeFigureOut">
              <a:rPr lang="en-GB" smtClean="0"/>
              <a:t>08/12/2021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6120EA-852A-417D-A63C-43EA43536C5E}" type="slidenum">
              <a:rPr lang="en-GB" smtClean="0"/>
              <a:t>‹#›</a:t>
            </a:fld>
            <a:endParaRPr lang="en-GB"/>
          </a:p>
        </p:txBody>
      </p:sp>
    </p:spTree>
    <p:extLst>
      <p:ext uri="{BB962C8B-B14F-4D97-AF65-F5344CB8AC3E}">
        <p14:creationId xmlns:p14="http://schemas.microsoft.com/office/powerpoint/2010/main" val="72366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4CD5C80-4657-4A05-9897-85B5EF09517B}" type="datetimeFigureOut">
              <a:rPr lang="en-GB" smtClean="0"/>
              <a:t>08/12/2021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6120EA-852A-417D-A63C-43EA43536C5E}" type="slidenum">
              <a:rPr lang="en-GB" smtClean="0"/>
              <a:t>‹#›</a:t>
            </a:fld>
            <a:endParaRPr lang="en-GB"/>
          </a:p>
        </p:txBody>
      </p:sp>
    </p:spTree>
    <p:extLst>
      <p:ext uri="{BB962C8B-B14F-4D97-AF65-F5344CB8AC3E}">
        <p14:creationId xmlns:p14="http://schemas.microsoft.com/office/powerpoint/2010/main" val="3274616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5C80-4657-4A05-9897-85B5EF09517B}" type="datetimeFigureOut">
              <a:rPr lang="en-GB" smtClean="0"/>
              <a:t>08/12/2021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6120EA-852A-417D-A63C-43EA43536C5E}" type="slidenum">
              <a:rPr lang="en-GB" smtClean="0"/>
              <a:t>‹#›</a:t>
            </a:fld>
            <a:endParaRPr lang="en-GB"/>
          </a:p>
        </p:txBody>
      </p:sp>
    </p:spTree>
    <p:extLst>
      <p:ext uri="{BB962C8B-B14F-4D97-AF65-F5344CB8AC3E}">
        <p14:creationId xmlns:p14="http://schemas.microsoft.com/office/powerpoint/2010/main" val="382814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CD5C80-4657-4A05-9897-85B5EF09517B}" type="datetimeFigureOut">
              <a:rPr lang="en-GB" smtClean="0"/>
              <a:t>08/12/2021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6120EA-852A-417D-A63C-43EA43536C5E}" type="slidenum">
              <a:rPr lang="en-GB" smtClean="0"/>
              <a:t>‹#›</a:t>
            </a:fld>
            <a:endParaRPr lang="en-GB"/>
          </a:p>
        </p:txBody>
      </p:sp>
    </p:spTree>
    <p:extLst>
      <p:ext uri="{BB962C8B-B14F-4D97-AF65-F5344CB8AC3E}">
        <p14:creationId xmlns:p14="http://schemas.microsoft.com/office/powerpoint/2010/main" val="181362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CD5C80-4657-4A05-9897-85B5EF09517B}" type="datetimeFigureOut">
              <a:rPr lang="en-GB" smtClean="0"/>
              <a:t>08/12/2021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6120EA-852A-417D-A63C-43EA43536C5E}" type="slidenum">
              <a:rPr lang="en-GB" smtClean="0"/>
              <a:t>‹#›</a:t>
            </a:fld>
            <a:endParaRPr lang="en-GB"/>
          </a:p>
        </p:txBody>
      </p:sp>
    </p:spTree>
    <p:extLst>
      <p:ext uri="{BB962C8B-B14F-4D97-AF65-F5344CB8AC3E}">
        <p14:creationId xmlns:p14="http://schemas.microsoft.com/office/powerpoint/2010/main" val="1838334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D5C80-4657-4A05-9897-85B5EF09517B}" type="datetimeFigureOut">
              <a:rPr lang="en-GB" smtClean="0"/>
              <a:t>08/12/2021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120EA-852A-417D-A63C-43EA43536C5E}" type="slidenum">
              <a:rPr lang="en-GB" smtClean="0"/>
              <a:t>‹#›</a:t>
            </a:fld>
            <a:endParaRPr lang="en-GB"/>
          </a:p>
        </p:txBody>
      </p:sp>
    </p:spTree>
    <p:extLst>
      <p:ext uri="{BB962C8B-B14F-4D97-AF65-F5344CB8AC3E}">
        <p14:creationId xmlns:p14="http://schemas.microsoft.com/office/powerpoint/2010/main" val="2465262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telfordautismhub.org.uk/" TargetMode="External"/><Relationship Id="rId18" Type="http://schemas.openxmlformats.org/officeDocument/2006/relationships/image" Target="../media/image15.jp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hyperlink" Target="mailto:someone@example.com" TargetMode="External"/><Relationship Id="rId17" Type="http://schemas.openxmlformats.org/officeDocument/2006/relationships/image" Target="../media/image14.jpeg"/><Relationship Id="rId2" Type="http://schemas.openxmlformats.org/officeDocument/2006/relationships/image" Target="../media/image1.jpeg"/><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9.png"/><Relationship Id="rId19" Type="http://schemas.openxmlformats.org/officeDocument/2006/relationships/hyperlink" Target="http://fullonbakwaas.blogspot.com/2009_09_01_archive.html" TargetMode="Externa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911562889"/>
              </p:ext>
            </p:extLst>
          </p:nvPr>
        </p:nvGraphicFramePr>
        <p:xfrm>
          <a:off x="-12317" y="-1"/>
          <a:ext cx="12192000" cy="6858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3429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10000"/>
                  </a:ext>
                </a:extLst>
              </a:tr>
              <a:tr h="3429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10001"/>
                  </a:ext>
                </a:extLst>
              </a:tr>
            </a:tbl>
          </a:graphicData>
        </a:graphic>
      </p:graphicFrame>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6163" y="0"/>
            <a:ext cx="4108845" cy="3430699"/>
          </a:xfrm>
          <a:prstGeom prst="rect">
            <a:avLst/>
          </a:prstGeom>
        </p:spPr>
      </p:pic>
      <p:sp>
        <p:nvSpPr>
          <p:cNvPr id="13" name="Oval 12"/>
          <p:cNvSpPr/>
          <p:nvPr/>
        </p:nvSpPr>
        <p:spPr>
          <a:xfrm>
            <a:off x="6417250" y="2702835"/>
            <a:ext cx="2680138" cy="2575034"/>
          </a:xfrm>
          <a:prstGeom prst="ellipse">
            <a:avLst/>
          </a:prstGeom>
          <a:solidFill>
            <a:srgbClr val="FE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747370" y="-819806"/>
            <a:ext cx="2680138" cy="2575034"/>
          </a:xfrm>
          <a:prstGeom prst="ellipse">
            <a:avLst/>
          </a:prstGeom>
          <a:solidFill>
            <a:srgbClr val="FA6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140643" y="-1416984"/>
            <a:ext cx="2680138" cy="2575034"/>
          </a:xfrm>
          <a:prstGeom prst="ellipse">
            <a:avLst/>
          </a:prstGeom>
          <a:solidFill>
            <a:srgbClr val="E7F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408304" y="337225"/>
            <a:ext cx="4408527" cy="369332"/>
          </a:xfrm>
          <a:prstGeom prst="rect">
            <a:avLst/>
          </a:prstGeom>
          <a:noFill/>
        </p:spPr>
        <p:txBody>
          <a:bodyPr wrap="square" rtlCol="0">
            <a:spAutoFit/>
          </a:bodyPr>
          <a:lstStyle/>
          <a:p>
            <a:r>
              <a:rPr lang="en-GB" dirty="0">
                <a:solidFill>
                  <a:srgbClr val="EE3483"/>
                </a:solidFill>
              </a:rPr>
              <a:t>Who is this se</a:t>
            </a:r>
            <a:r>
              <a:rPr lang="en-GB" dirty="0">
                <a:solidFill>
                  <a:schemeClr val="bg1"/>
                </a:solidFill>
              </a:rPr>
              <a:t>rvice</a:t>
            </a:r>
            <a:r>
              <a:rPr lang="en-GB" dirty="0">
                <a:solidFill>
                  <a:srgbClr val="EE3483"/>
                </a:solidFill>
              </a:rPr>
              <a:t> </a:t>
            </a:r>
            <a:r>
              <a:rPr lang="en-GB" dirty="0">
                <a:solidFill>
                  <a:schemeClr val="bg1"/>
                </a:solidFill>
              </a:rPr>
              <a:t>for?</a:t>
            </a:r>
          </a:p>
        </p:txBody>
      </p:sp>
      <p:sp>
        <p:nvSpPr>
          <p:cNvPr id="19" name="TextBox 18"/>
          <p:cNvSpPr txBox="1"/>
          <p:nvPr/>
        </p:nvSpPr>
        <p:spPr>
          <a:xfrm>
            <a:off x="4108172" y="3418719"/>
            <a:ext cx="1839543" cy="369332"/>
          </a:xfrm>
          <a:prstGeom prst="rect">
            <a:avLst/>
          </a:prstGeom>
          <a:noFill/>
        </p:spPr>
        <p:txBody>
          <a:bodyPr wrap="none" rtlCol="0">
            <a:spAutoFit/>
          </a:bodyPr>
          <a:lstStyle/>
          <a:p>
            <a:r>
              <a:rPr lang="en-GB" b="1" dirty="0">
                <a:solidFill>
                  <a:srgbClr val="6D8BF8"/>
                </a:solidFill>
              </a:rPr>
              <a:t>HOW TO FIND US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5708"/>
            <a:ext cx="4056994" cy="3072291"/>
          </a:xfrm>
          <a:prstGeom prst="rect">
            <a:avLst/>
          </a:prstGeom>
        </p:spPr>
      </p:pic>
      <p:sp>
        <p:nvSpPr>
          <p:cNvPr id="16" name="Oval 15"/>
          <p:cNvSpPr/>
          <p:nvPr/>
        </p:nvSpPr>
        <p:spPr>
          <a:xfrm>
            <a:off x="-1240221" y="1702676"/>
            <a:ext cx="2680138" cy="2575034"/>
          </a:xfrm>
          <a:prstGeom prst="ellipse">
            <a:avLst/>
          </a:prstGeom>
          <a:solidFill>
            <a:srgbClr val="3DE90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874564" y="1103692"/>
            <a:ext cx="4654769" cy="1852815"/>
          </a:xfrm>
          <a:prstGeom prst="rect">
            <a:avLst/>
          </a:prstGeom>
        </p:spPr>
        <p:txBody>
          <a:bodyPr wrap="square">
            <a:spAutoFit/>
          </a:bodyPr>
          <a:lstStyle/>
          <a:p>
            <a:pPr algn="ctr">
              <a:lnSpc>
                <a:spcPct val="110000"/>
              </a:lnSpc>
            </a:pPr>
            <a:r>
              <a:rPr lang="en-GB" b="1" kern="1400" cap="all" dirty="0">
                <a:solidFill>
                  <a:srgbClr val="0070C0"/>
                </a:solidFill>
                <a:latin typeface="Arial" panose="020B0604020202020204" pitchFamily="34" charset="0"/>
              </a:rPr>
              <a:t>T</a:t>
            </a:r>
            <a:r>
              <a:rPr lang="en-GB" b="1" kern="1400" dirty="0">
                <a:solidFill>
                  <a:srgbClr val="0070C0"/>
                </a:solidFill>
                <a:latin typeface="Arial" panose="020B0604020202020204" pitchFamily="34" charset="0"/>
              </a:rPr>
              <a:t>elford</a:t>
            </a:r>
            <a:r>
              <a:rPr lang="en-GB" b="1" kern="1400" cap="all" dirty="0">
                <a:solidFill>
                  <a:srgbClr val="0070C0"/>
                </a:solidFill>
                <a:latin typeface="Arial" panose="020B0604020202020204" pitchFamily="34" charset="0"/>
              </a:rPr>
              <a:t> &amp; W</a:t>
            </a:r>
            <a:r>
              <a:rPr lang="en-GB" b="1" kern="1400" dirty="0">
                <a:solidFill>
                  <a:srgbClr val="0070C0"/>
                </a:solidFill>
                <a:latin typeface="Arial" panose="020B0604020202020204" pitchFamily="34" charset="0"/>
              </a:rPr>
              <a:t>rekin</a:t>
            </a:r>
            <a:r>
              <a:rPr lang="en-GB" b="1" kern="1400" cap="all" dirty="0">
                <a:solidFill>
                  <a:srgbClr val="0070C0"/>
                </a:solidFill>
                <a:latin typeface="Arial" panose="020B0604020202020204" pitchFamily="34" charset="0"/>
              </a:rPr>
              <a:t> </a:t>
            </a:r>
            <a:endParaRPr lang="en-GB" sz="1100" kern="1400" dirty="0">
              <a:solidFill>
                <a:srgbClr val="000000"/>
              </a:solidFill>
              <a:latin typeface="Calibri" panose="020F0502020204030204" pitchFamily="34" charset="0"/>
            </a:endParaRPr>
          </a:p>
          <a:p>
            <a:pPr algn="ctr">
              <a:lnSpc>
                <a:spcPct val="110000"/>
              </a:lnSpc>
            </a:pPr>
            <a:r>
              <a:rPr lang="en-GB" b="1" kern="1400" cap="all" dirty="0">
                <a:solidFill>
                  <a:srgbClr val="0070C0"/>
                </a:solidFill>
                <a:latin typeface="Arial" panose="020B0604020202020204" pitchFamily="34" charset="0"/>
              </a:rPr>
              <a:t>C</a:t>
            </a:r>
            <a:r>
              <a:rPr lang="en-GB" b="1" kern="1400" dirty="0">
                <a:solidFill>
                  <a:srgbClr val="0070C0"/>
                </a:solidFill>
                <a:latin typeface="Arial" panose="020B0604020202020204" pitchFamily="34" charset="0"/>
              </a:rPr>
              <a:t>hildren's</a:t>
            </a:r>
            <a:r>
              <a:rPr lang="en-GB" b="1" kern="1400" cap="all" dirty="0">
                <a:solidFill>
                  <a:srgbClr val="0070C0"/>
                </a:solidFill>
                <a:latin typeface="Arial" panose="020B0604020202020204" pitchFamily="34" charset="0"/>
              </a:rPr>
              <a:t> A</a:t>
            </a:r>
            <a:r>
              <a:rPr lang="en-GB" b="1" kern="1400" dirty="0">
                <a:solidFill>
                  <a:srgbClr val="0070C0"/>
                </a:solidFill>
                <a:latin typeface="Arial" panose="020B0604020202020204" pitchFamily="34" charset="0"/>
              </a:rPr>
              <a:t>utism</a:t>
            </a:r>
            <a:r>
              <a:rPr lang="en-GB" b="1" kern="1400" cap="all" dirty="0">
                <a:solidFill>
                  <a:srgbClr val="0070C0"/>
                </a:solidFill>
                <a:latin typeface="Arial" panose="020B0604020202020204" pitchFamily="34" charset="0"/>
              </a:rPr>
              <a:t> H</a:t>
            </a:r>
            <a:r>
              <a:rPr lang="en-GB" b="1" kern="1400" dirty="0">
                <a:solidFill>
                  <a:srgbClr val="0070C0"/>
                </a:solidFill>
                <a:latin typeface="Arial" panose="020B0604020202020204" pitchFamily="34" charset="0"/>
              </a:rPr>
              <a:t>ub</a:t>
            </a:r>
            <a:endParaRPr lang="en-GB" sz="1100" kern="1400" dirty="0">
              <a:solidFill>
                <a:srgbClr val="000000"/>
              </a:solidFill>
              <a:latin typeface="Calibri" panose="020F0502020204030204" pitchFamily="34" charset="0"/>
            </a:endParaRPr>
          </a:p>
          <a:p>
            <a:pPr algn="ctr">
              <a:lnSpc>
                <a:spcPct val="110000"/>
              </a:lnSpc>
            </a:pPr>
            <a:r>
              <a:rPr lang="en-GB" sz="2000" b="1" kern="1400" dirty="0">
                <a:solidFill>
                  <a:srgbClr val="0070C0"/>
                </a:solidFill>
                <a:latin typeface="Arial" panose="020B0604020202020204" pitchFamily="34" charset="0"/>
              </a:rPr>
              <a:t> </a:t>
            </a:r>
            <a:endParaRPr lang="en-GB" sz="1100" kern="1400" dirty="0">
              <a:solidFill>
                <a:srgbClr val="000000"/>
              </a:solidFill>
              <a:latin typeface="Calibri" panose="020F0502020204030204" pitchFamily="34" charset="0"/>
            </a:endParaRPr>
          </a:p>
          <a:p>
            <a:pPr algn="ctr">
              <a:lnSpc>
                <a:spcPct val="110000"/>
              </a:lnSpc>
            </a:pPr>
            <a:r>
              <a:rPr lang="en-GB" sz="2400" b="1" kern="1400" cap="all" dirty="0">
                <a:solidFill>
                  <a:srgbClr val="0070C0"/>
                </a:solidFill>
                <a:latin typeface="Arial" panose="020B0604020202020204" pitchFamily="34" charset="0"/>
              </a:rPr>
              <a:t> </a:t>
            </a:r>
            <a:endParaRPr lang="en-GB" sz="1100" kern="1400" dirty="0">
              <a:solidFill>
                <a:srgbClr val="000000"/>
              </a:solidFill>
              <a:latin typeface="Calibri" panose="020F0502020204030204" pitchFamily="34" charset="0"/>
            </a:endParaRPr>
          </a:p>
          <a:p>
            <a:pPr algn="ctr">
              <a:lnSpc>
                <a:spcPct val="110000"/>
              </a:lnSpc>
            </a:pPr>
            <a:r>
              <a:rPr lang="en-GB" sz="2400" b="1" kern="1400" cap="all" dirty="0">
                <a:solidFill>
                  <a:srgbClr val="0070C0"/>
                </a:solidFill>
                <a:latin typeface="Arial" panose="020B0604020202020204" pitchFamily="34" charset="0"/>
              </a:rPr>
              <a:t> </a:t>
            </a:r>
            <a:endParaRPr lang="en-GB" sz="1100" kern="1400" dirty="0">
              <a:solidFill>
                <a:srgbClr val="000000"/>
              </a:solidFill>
              <a:latin typeface="Calibri" panose="020F0502020204030204" pitchFamily="34" charset="0"/>
            </a:endParaRPr>
          </a:p>
        </p:txBody>
      </p:sp>
      <p:pic>
        <p:nvPicPr>
          <p:cNvPr id="9" name="Picture 8"/>
          <p:cNvPicPr>
            <a:picLocks noChangeAspect="1"/>
          </p:cNvPicPr>
          <p:nvPr/>
        </p:nvPicPr>
        <p:blipFill>
          <a:blip r:embed="rId4"/>
          <a:stretch>
            <a:fillRect/>
          </a:stretch>
        </p:blipFill>
        <p:spPr>
          <a:xfrm>
            <a:off x="8135007" y="5578022"/>
            <a:ext cx="4095509" cy="92035"/>
          </a:xfrm>
          <a:prstGeom prst="rect">
            <a:avLst/>
          </a:prstGeom>
        </p:spPr>
      </p:pic>
      <p:pic>
        <p:nvPicPr>
          <p:cNvPr id="1032" name="Picture 8" descr="new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1392" y="5800424"/>
            <a:ext cx="436563" cy="479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3" name="Picture 9" descr="TAH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64360" y="5821638"/>
            <a:ext cx="1036638"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4" name="Picture 10" descr="New CCG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45673" y="6338587"/>
            <a:ext cx="73818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descr="MPFT_NHS7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02154" y="6381450"/>
            <a:ext cx="10795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24079" y="6348112"/>
            <a:ext cx="1003301"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79302" y="5912161"/>
            <a:ext cx="1158875"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Rectangle 7"/>
          <p:cNvSpPr/>
          <p:nvPr/>
        </p:nvSpPr>
        <p:spPr>
          <a:xfrm>
            <a:off x="9187048" y="4836479"/>
            <a:ext cx="2130711" cy="529569"/>
          </a:xfrm>
          <a:prstGeom prst="rect">
            <a:avLst/>
          </a:prstGeom>
        </p:spPr>
        <p:txBody>
          <a:bodyPr wrap="none">
            <a:spAutoFit/>
          </a:bodyPr>
          <a:lstStyle/>
          <a:p>
            <a:pPr algn="ctr">
              <a:lnSpc>
                <a:spcPct val="110000"/>
              </a:lnSpc>
            </a:pPr>
            <a:r>
              <a:rPr lang="en-GB" sz="2800" dirty="0">
                <a:solidFill>
                  <a:srgbClr val="000000"/>
                </a:solidFill>
                <a:latin typeface="Arial" panose="020B0604020202020204" pitchFamily="34" charset="0"/>
              </a:rPr>
              <a:t> </a:t>
            </a:r>
            <a:r>
              <a:rPr lang="en-GB" sz="900" dirty="0">
                <a:solidFill>
                  <a:srgbClr val="000000"/>
                </a:solidFill>
                <a:latin typeface="Arial" panose="020B0604020202020204" pitchFamily="34" charset="0"/>
              </a:rPr>
              <a:t>AUGUST 2021   version 05/08/2021</a:t>
            </a:r>
            <a:endParaRPr lang="en-GB" sz="1200" kern="1400" dirty="0">
              <a:solidFill>
                <a:srgbClr val="000000"/>
              </a:solidFill>
              <a:latin typeface="Calibri" panose="020F0502020204030204" pitchFamily="34" charset="0"/>
            </a:endParaRPr>
          </a:p>
        </p:txBody>
      </p:sp>
      <p:sp>
        <p:nvSpPr>
          <p:cNvPr id="23" name="Rectangle 16"/>
          <p:cNvSpPr>
            <a:spLocks noChangeArrowheads="1"/>
          </p:cNvSpPr>
          <p:nvPr/>
        </p:nvSpPr>
        <p:spPr bwMode="auto">
          <a:xfrm rot="1120172">
            <a:off x="6484712" y="3905295"/>
            <a:ext cx="1561485" cy="1555234"/>
          </a:xfrm>
          <a:prstGeom prst="rect">
            <a:avLst/>
          </a:prstGeom>
          <a:solidFill>
            <a:srgbClr val="FFFFFF"/>
          </a:solidFill>
          <a:ln w="3175" algn="ctr">
            <a:solidFill>
              <a:srgbClr val="D9D9D9"/>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21" name="Rectangle 20"/>
          <p:cNvSpPr/>
          <p:nvPr/>
        </p:nvSpPr>
        <p:spPr>
          <a:xfrm>
            <a:off x="8135007" y="2170766"/>
            <a:ext cx="4046895" cy="3422626"/>
          </a:xfrm>
          <a:prstGeom prst="rect">
            <a:avLst/>
          </a:prstGeom>
          <a:solidFill>
            <a:srgbClr val="ABB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41" name="Picture 17" descr="lanyon+bowdler+solicitors+in+telford+law+firms+in+shropshire[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158273">
            <a:off x="6630589" y="4025462"/>
            <a:ext cx="1325872" cy="1063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4" name="Text Box 18"/>
          <p:cNvSpPr txBox="1">
            <a:spLocks noChangeArrowheads="1"/>
          </p:cNvSpPr>
          <p:nvPr/>
        </p:nvSpPr>
        <p:spPr bwMode="auto">
          <a:xfrm rot="-535388">
            <a:off x="4155324" y="4421834"/>
            <a:ext cx="2227263" cy="592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rgbClr val="FF6600"/>
                </a:solidFill>
                <a:effectLst/>
                <a:latin typeface="Cavolini" charset="0"/>
              </a:rPr>
              <a:t>Plus, there's plenty of parking too!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Oval 13"/>
          <p:cNvSpPr/>
          <p:nvPr/>
        </p:nvSpPr>
        <p:spPr>
          <a:xfrm>
            <a:off x="3786133" y="4955701"/>
            <a:ext cx="2680138" cy="2575034"/>
          </a:xfrm>
          <a:prstGeom prst="ellipse">
            <a:avLst/>
          </a:prstGeom>
          <a:solidFill>
            <a:srgbClr val="6D8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4296338" y="5553014"/>
            <a:ext cx="1942017" cy="1603516"/>
          </a:xfrm>
          <a:prstGeom prst="rect">
            <a:avLst/>
          </a:prstGeom>
        </p:spPr>
        <p:txBody>
          <a:bodyPr wrap="square">
            <a:spAutoFit/>
          </a:bodyPr>
          <a:lstStyle/>
          <a:p>
            <a:pPr>
              <a:spcAft>
                <a:spcPts val="600"/>
              </a:spcAft>
            </a:pPr>
            <a:r>
              <a:rPr lang="en-US" sz="1400" kern="1400" dirty="0">
                <a:solidFill>
                  <a:schemeClr val="bg1"/>
                </a:solidFill>
                <a:latin typeface="Arial" panose="020B0604020202020204" pitchFamily="34" charset="0"/>
              </a:rPr>
              <a:t>Telford &amp; Wrekin CVS </a:t>
            </a:r>
            <a:endParaRPr lang="en-US" sz="1400" kern="1400" dirty="0">
              <a:solidFill>
                <a:schemeClr val="bg1"/>
              </a:solidFill>
              <a:latin typeface="Cambria" panose="02040503050406030204" pitchFamily="18" charset="0"/>
            </a:endParaRPr>
          </a:p>
          <a:p>
            <a:pPr>
              <a:lnSpc>
                <a:spcPct val="110000"/>
              </a:lnSpc>
            </a:pPr>
            <a:r>
              <a:rPr lang="en-US" sz="800" kern="1400" dirty="0">
                <a:solidFill>
                  <a:schemeClr val="bg1"/>
                </a:solidFill>
                <a:latin typeface="Arial" panose="020B0604020202020204" pitchFamily="34" charset="0"/>
              </a:rPr>
              <a:t>Suite 12 and 15</a:t>
            </a:r>
            <a:endParaRPr lang="en-US" sz="800" kern="1400" dirty="0">
              <a:solidFill>
                <a:schemeClr val="bg1"/>
              </a:solidFill>
              <a:latin typeface="Cambria" panose="02040503050406030204" pitchFamily="18" charset="0"/>
            </a:endParaRPr>
          </a:p>
          <a:p>
            <a:pPr>
              <a:lnSpc>
                <a:spcPct val="110000"/>
              </a:lnSpc>
            </a:pPr>
            <a:r>
              <a:rPr lang="en-US" sz="800" kern="1400" dirty="0">
                <a:solidFill>
                  <a:schemeClr val="bg1"/>
                </a:solidFill>
                <a:latin typeface="Arial" panose="020B0604020202020204" pitchFamily="34" charset="0"/>
              </a:rPr>
              <a:t>Second Floor</a:t>
            </a:r>
            <a:endParaRPr lang="en-US" sz="800" kern="1400" dirty="0">
              <a:solidFill>
                <a:schemeClr val="bg1"/>
              </a:solidFill>
              <a:latin typeface="Cambria" panose="02040503050406030204" pitchFamily="18" charset="0"/>
            </a:endParaRPr>
          </a:p>
          <a:p>
            <a:pPr>
              <a:lnSpc>
                <a:spcPct val="110000"/>
              </a:lnSpc>
            </a:pPr>
            <a:r>
              <a:rPr lang="en-US" sz="800" kern="1400" dirty="0">
                <a:solidFill>
                  <a:schemeClr val="bg1"/>
                </a:solidFill>
                <a:latin typeface="Arial" panose="020B0604020202020204" pitchFamily="34" charset="0"/>
              </a:rPr>
              <a:t>Hazledine House</a:t>
            </a:r>
            <a:endParaRPr lang="en-US" sz="800" kern="1400" dirty="0">
              <a:solidFill>
                <a:schemeClr val="bg1"/>
              </a:solidFill>
              <a:latin typeface="Cambria" panose="02040503050406030204" pitchFamily="18" charset="0"/>
            </a:endParaRPr>
          </a:p>
          <a:p>
            <a:pPr>
              <a:lnSpc>
                <a:spcPct val="110000"/>
              </a:lnSpc>
            </a:pPr>
            <a:r>
              <a:rPr lang="en-US" sz="800" kern="1400" dirty="0">
                <a:solidFill>
                  <a:schemeClr val="bg1"/>
                </a:solidFill>
                <a:latin typeface="Arial" panose="020B0604020202020204" pitchFamily="34" charset="0"/>
              </a:rPr>
              <a:t>Central Square</a:t>
            </a:r>
            <a:endParaRPr lang="en-US" sz="800" kern="1400" dirty="0">
              <a:solidFill>
                <a:schemeClr val="bg1"/>
              </a:solidFill>
              <a:latin typeface="Cambria" panose="02040503050406030204" pitchFamily="18" charset="0"/>
            </a:endParaRPr>
          </a:p>
          <a:p>
            <a:pPr>
              <a:lnSpc>
                <a:spcPct val="110000"/>
              </a:lnSpc>
            </a:pPr>
            <a:r>
              <a:rPr lang="en-US" sz="800" kern="1400" dirty="0">
                <a:solidFill>
                  <a:schemeClr val="bg1"/>
                </a:solidFill>
                <a:latin typeface="Arial" panose="020B0604020202020204" pitchFamily="34" charset="0"/>
              </a:rPr>
              <a:t>Telford</a:t>
            </a:r>
            <a:endParaRPr lang="en-US" sz="800" kern="1400" dirty="0">
              <a:solidFill>
                <a:schemeClr val="bg1"/>
              </a:solidFill>
              <a:latin typeface="Cambria" panose="02040503050406030204" pitchFamily="18" charset="0"/>
            </a:endParaRPr>
          </a:p>
          <a:p>
            <a:pPr>
              <a:lnSpc>
                <a:spcPct val="110000"/>
              </a:lnSpc>
            </a:pPr>
            <a:r>
              <a:rPr lang="en-US" sz="800" kern="1400" dirty="0">
                <a:solidFill>
                  <a:schemeClr val="bg1"/>
                </a:solidFill>
                <a:latin typeface="Arial" panose="020B0604020202020204" pitchFamily="34" charset="0"/>
              </a:rPr>
              <a:t>TF3 4JL</a:t>
            </a:r>
            <a:endParaRPr lang="en-US" sz="800" kern="1400" dirty="0">
              <a:solidFill>
                <a:schemeClr val="bg1"/>
              </a:solidFill>
              <a:latin typeface="Calibri" panose="020F0502020204030204" pitchFamily="34" charset="0"/>
            </a:endParaRPr>
          </a:p>
          <a:p>
            <a:pPr>
              <a:lnSpc>
                <a:spcPct val="110000"/>
              </a:lnSpc>
            </a:pPr>
            <a:r>
              <a:rPr lang="en-US" sz="2400" kern="1400" dirty="0">
                <a:solidFill>
                  <a:srgbClr val="000000"/>
                </a:solidFill>
                <a:latin typeface="Calibri" panose="020F0502020204030204" pitchFamily="34" charset="0"/>
              </a:rPr>
              <a:t> </a:t>
            </a:r>
            <a:endParaRPr lang="en-US" sz="2400" kern="1400" dirty="0">
              <a:ln>
                <a:noFill/>
              </a:ln>
              <a:solidFill>
                <a:srgbClr val="000000"/>
              </a:solidFill>
              <a:effectLst/>
              <a:latin typeface="Calibri" panose="020F0502020204030204" pitchFamily="34" charset="0"/>
            </a:endParaRPr>
          </a:p>
        </p:txBody>
      </p:sp>
      <p:sp>
        <p:nvSpPr>
          <p:cNvPr id="26" name="Rectangle 25"/>
          <p:cNvSpPr/>
          <p:nvPr/>
        </p:nvSpPr>
        <p:spPr>
          <a:xfrm>
            <a:off x="5727284" y="5890670"/>
            <a:ext cx="2727878" cy="928203"/>
          </a:xfrm>
          <a:prstGeom prst="rect">
            <a:avLst/>
          </a:prstGeom>
        </p:spPr>
        <p:txBody>
          <a:bodyPr wrap="square">
            <a:spAutoFit/>
          </a:bodyPr>
          <a:lstStyle/>
          <a:p>
            <a:pPr>
              <a:lnSpc>
                <a:spcPct val="110000"/>
              </a:lnSpc>
            </a:pPr>
            <a:r>
              <a:rPr lang="en-US" sz="1050" kern="1400" dirty="0">
                <a:solidFill>
                  <a:srgbClr val="FF0000"/>
                </a:solidFill>
                <a:latin typeface="Arial Nova" panose="020B0504020202020204" pitchFamily="34" charset="0"/>
              </a:rPr>
              <a:t>Phone: </a:t>
            </a:r>
            <a:r>
              <a:rPr lang="en-US" sz="1050" kern="1400" dirty="0">
                <a:solidFill>
                  <a:schemeClr val="accent5">
                    <a:lumMod val="75000"/>
                  </a:schemeClr>
                </a:solidFill>
                <a:latin typeface="Arial Nova" panose="020B0504020202020204" pitchFamily="34" charset="0"/>
              </a:rPr>
              <a:t>01952 262062</a:t>
            </a:r>
            <a:endParaRPr lang="en-US" sz="800" kern="1400" dirty="0">
              <a:solidFill>
                <a:srgbClr val="006699"/>
              </a:solidFill>
              <a:latin typeface="Cambria" panose="02040503050406030204" pitchFamily="18" charset="0"/>
            </a:endParaRPr>
          </a:p>
          <a:p>
            <a:pPr>
              <a:lnSpc>
                <a:spcPct val="110000"/>
              </a:lnSpc>
            </a:pPr>
            <a:r>
              <a:rPr lang="en-US" sz="1050" kern="1400" dirty="0">
                <a:solidFill>
                  <a:srgbClr val="FF0000"/>
                </a:solidFill>
                <a:latin typeface="Arial Nova" panose="020B0504020202020204" pitchFamily="34" charset="0"/>
              </a:rPr>
              <a:t>E-mail:</a:t>
            </a:r>
            <a:r>
              <a:rPr lang="en-US" sz="800" kern="1400" dirty="0">
                <a:solidFill>
                  <a:srgbClr val="FF0000"/>
                </a:solidFill>
                <a:latin typeface="Cambria" panose="02040503050406030204" pitchFamily="18" charset="0"/>
              </a:rPr>
              <a:t> </a:t>
            </a:r>
            <a:r>
              <a:rPr lang="en-US" sz="800" kern="1400" dirty="0">
                <a:solidFill>
                  <a:srgbClr val="FF0000"/>
                </a:solidFill>
                <a:latin typeface="Cambria" panose="02040503050406030204" pitchFamily="18" charset="0"/>
                <a:hlinkClick r:id="rId12"/>
              </a:rPr>
              <a:t>someone@example.com</a:t>
            </a:r>
            <a:endParaRPr lang="en-US" sz="800" kern="1400" dirty="0">
              <a:solidFill>
                <a:srgbClr val="FF0000"/>
              </a:solidFill>
              <a:latin typeface="Cambria" panose="02040503050406030204" pitchFamily="18" charset="0"/>
            </a:endParaRPr>
          </a:p>
          <a:p>
            <a:pPr>
              <a:lnSpc>
                <a:spcPct val="110000"/>
              </a:lnSpc>
            </a:pPr>
            <a:r>
              <a:rPr lang="en-US" sz="1050" kern="1400" dirty="0">
                <a:solidFill>
                  <a:srgbClr val="FF0000"/>
                </a:solidFill>
                <a:latin typeface="Arial Nova" panose="020B0504020202020204" pitchFamily="34" charset="0"/>
              </a:rPr>
              <a:t>Facebook:</a:t>
            </a:r>
          </a:p>
          <a:p>
            <a:pPr>
              <a:lnSpc>
                <a:spcPct val="110000"/>
              </a:lnSpc>
            </a:pPr>
            <a:r>
              <a:rPr lang="en-US" sz="1050" kern="1400" dirty="0">
                <a:solidFill>
                  <a:srgbClr val="FF0000"/>
                </a:solidFill>
                <a:latin typeface="Arial Nova" panose="020B0504020202020204" pitchFamily="34" charset="0"/>
              </a:rPr>
              <a:t>Website: </a:t>
            </a:r>
            <a:r>
              <a:rPr lang="en-US" sz="800" kern="1400" dirty="0">
                <a:solidFill>
                  <a:srgbClr val="FF0000"/>
                </a:solidFill>
                <a:latin typeface="Cambria" panose="02040503050406030204" pitchFamily="18" charset="0"/>
                <a:hlinkClick r:id="rId13"/>
              </a:rPr>
              <a:t>https://www.telfordautismhub.org.uk/</a:t>
            </a:r>
            <a:endParaRPr lang="en-US" sz="800" kern="1400" dirty="0">
              <a:solidFill>
                <a:srgbClr val="FF0000"/>
              </a:solidFill>
              <a:latin typeface="Cambria" panose="02040503050406030204" pitchFamily="18" charset="0"/>
            </a:endParaRPr>
          </a:p>
          <a:p>
            <a:pPr lvl="1">
              <a:lnSpc>
                <a:spcPct val="110000"/>
              </a:lnSpc>
            </a:pPr>
            <a:endParaRPr lang="en-US" sz="800" kern="1400" dirty="0">
              <a:solidFill>
                <a:srgbClr val="006699"/>
              </a:solidFill>
              <a:latin typeface="Cambria" panose="02040503050406030204" pitchFamily="18" charset="0"/>
            </a:endParaRPr>
          </a:p>
        </p:txBody>
      </p:sp>
      <p:sp>
        <p:nvSpPr>
          <p:cNvPr id="20" name="TextBox 19"/>
          <p:cNvSpPr txBox="1"/>
          <p:nvPr/>
        </p:nvSpPr>
        <p:spPr>
          <a:xfrm>
            <a:off x="6399863" y="5378193"/>
            <a:ext cx="1558632" cy="369332"/>
          </a:xfrm>
          <a:prstGeom prst="rect">
            <a:avLst/>
          </a:prstGeom>
          <a:noFill/>
        </p:spPr>
        <p:txBody>
          <a:bodyPr wrap="none" rtlCol="0">
            <a:spAutoFit/>
          </a:bodyPr>
          <a:lstStyle/>
          <a:p>
            <a:r>
              <a:rPr lang="en-GB" b="1" dirty="0">
                <a:solidFill>
                  <a:srgbClr val="6D8BF8"/>
                </a:solidFill>
              </a:rPr>
              <a:t>GET IN TOUCH</a:t>
            </a:r>
          </a:p>
        </p:txBody>
      </p:sp>
      <p:sp>
        <p:nvSpPr>
          <p:cNvPr id="3" name="TextBox 2"/>
          <p:cNvSpPr txBox="1"/>
          <p:nvPr/>
        </p:nvSpPr>
        <p:spPr>
          <a:xfrm>
            <a:off x="4065835" y="3836189"/>
            <a:ext cx="2475446" cy="423193"/>
          </a:xfrm>
          <a:prstGeom prst="rect">
            <a:avLst/>
          </a:prstGeom>
          <a:noFill/>
        </p:spPr>
        <p:txBody>
          <a:bodyPr wrap="square" rtlCol="0">
            <a:spAutoFit/>
          </a:bodyPr>
          <a:lstStyle/>
          <a:p>
            <a:pPr lvl="0" eaLnBrk="0" fontAlgn="base" hangingPunct="0">
              <a:spcBef>
                <a:spcPct val="0"/>
              </a:spcBef>
              <a:spcAft>
                <a:spcPct val="0"/>
              </a:spcAft>
            </a:pPr>
            <a:r>
              <a:rPr lang="en-US" altLang="en-US" sz="1050" dirty="0">
                <a:solidFill>
                  <a:srgbClr val="004DC0"/>
                </a:solidFill>
                <a:latin typeface="Arial" panose="020B0604020202020204" pitchFamily="34" charset="0"/>
                <a:cs typeface="Arial" panose="020B0604020202020204" pitchFamily="34" charset="0"/>
              </a:rPr>
              <a:t>We are based at Telford Centre, so its easy to get to us by car, bus or train</a:t>
            </a:r>
            <a:r>
              <a:rPr lang="en-US" altLang="en-US" sz="1100" dirty="0">
                <a:solidFill>
                  <a:srgbClr val="0070C0"/>
                </a:solidFill>
                <a:latin typeface="Arial" panose="020B0604020202020204" pitchFamily="34" charset="0"/>
                <a:cs typeface="Arial" panose="020B0604020202020204" pitchFamily="34" charset="0"/>
              </a:rPr>
              <a:t>!</a:t>
            </a:r>
            <a:endParaRPr lang="en-US" altLang="en-US" sz="2400" dirty="0">
              <a:solidFill>
                <a:prstClr val="black"/>
              </a:solidFill>
              <a:latin typeface="Arial" panose="020B0604020202020204" pitchFamily="34" charset="0"/>
              <a:cs typeface="Arial" panose="020B0604020202020204" pitchFamily="34" charset="0"/>
            </a:endParaRPr>
          </a:p>
        </p:txBody>
      </p:sp>
      <p:grpSp>
        <p:nvGrpSpPr>
          <p:cNvPr id="27" name="Group 26"/>
          <p:cNvGrpSpPr/>
          <p:nvPr/>
        </p:nvGrpSpPr>
        <p:grpSpPr>
          <a:xfrm>
            <a:off x="8094918" y="2091284"/>
            <a:ext cx="4259266" cy="2935764"/>
            <a:chOff x="4736587" y="1672641"/>
            <a:chExt cx="4500391" cy="2935764"/>
          </a:xfrm>
        </p:grpSpPr>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36587" y="1672641"/>
              <a:ext cx="4343101" cy="2935764"/>
            </a:xfrm>
            <a:prstGeom prst="rect">
              <a:avLst/>
            </a:prstGeom>
          </p:spPr>
        </p:pic>
        <p:pic>
          <p:nvPicPr>
            <p:cNvPr id="11" name="Picture 10"/>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12904" y="2055032"/>
              <a:ext cx="1824074" cy="1629154"/>
            </a:xfrm>
            <a:prstGeom prst="rect">
              <a:avLst/>
            </a:prstGeom>
          </p:spPr>
        </p:pic>
      </p:grpSp>
      <p:sp>
        <p:nvSpPr>
          <p:cNvPr id="5" name="Rectangle 4"/>
          <p:cNvSpPr/>
          <p:nvPr/>
        </p:nvSpPr>
        <p:spPr>
          <a:xfrm rot="20571398">
            <a:off x="8029057" y="3333949"/>
            <a:ext cx="3667115" cy="780598"/>
          </a:xfrm>
          <a:prstGeom prst="rect">
            <a:avLst/>
          </a:prstGeom>
        </p:spPr>
        <p:txBody>
          <a:bodyPr wrap="square">
            <a:spAutoFit/>
          </a:bodyPr>
          <a:lstStyle/>
          <a:p>
            <a:pPr algn="ctr">
              <a:lnSpc>
                <a:spcPct val="110000"/>
              </a:lnSpc>
            </a:pPr>
            <a:r>
              <a:rPr lang="en-GB" dirty="0">
                <a:solidFill>
                  <a:srgbClr val="0070C0"/>
                </a:solidFill>
                <a:effectLst>
                  <a:outerShdw blurRad="50800" dist="38100" dir="8100000" algn="tr">
                    <a:srgbClr val="000000">
                      <a:alpha val="40000"/>
                    </a:srgbClr>
                  </a:outerShdw>
                </a:effectLst>
                <a:latin typeface="Arial" panose="020B0604020202020204" pitchFamily="34" charset="0"/>
              </a:rPr>
              <a:t>Children &amp; Young People</a:t>
            </a:r>
            <a:endParaRPr lang="en-GB" sz="1100" kern="1400" dirty="0">
              <a:solidFill>
                <a:srgbClr val="000000"/>
              </a:solidFill>
              <a:latin typeface="Calibri" panose="020F0502020204030204" pitchFamily="34" charset="0"/>
            </a:endParaRPr>
          </a:p>
          <a:p>
            <a:pPr algn="ctr">
              <a:lnSpc>
                <a:spcPct val="110000"/>
              </a:lnSpc>
            </a:pPr>
            <a:r>
              <a:rPr lang="en-GB" sz="2400" dirty="0">
                <a:solidFill>
                  <a:srgbClr val="0070C0"/>
                </a:solidFill>
                <a:effectLst>
                  <a:outerShdw blurRad="50800" dist="38100" dir="8100000" algn="tr">
                    <a:srgbClr val="000000">
                      <a:alpha val="40000"/>
                    </a:srgbClr>
                  </a:outerShdw>
                </a:effectLst>
                <a:latin typeface="Arial" panose="020B0604020202020204" pitchFamily="34" charset="0"/>
              </a:rPr>
              <a:t> 0-18</a:t>
            </a:r>
            <a:endParaRPr lang="en-GB" sz="1100" kern="1400" dirty="0">
              <a:solidFill>
                <a:srgbClr val="000000"/>
              </a:solidFill>
              <a:latin typeface="Calibri" panose="020F0502020204030204" pitchFamily="34" charset="0"/>
            </a:endParaRPr>
          </a:p>
        </p:txBody>
      </p:sp>
      <p:sp>
        <p:nvSpPr>
          <p:cNvPr id="28" name="TextBox 27"/>
          <p:cNvSpPr txBox="1"/>
          <p:nvPr/>
        </p:nvSpPr>
        <p:spPr>
          <a:xfrm>
            <a:off x="407860" y="2110237"/>
            <a:ext cx="2486251" cy="1384995"/>
          </a:xfrm>
          <a:prstGeom prst="rect">
            <a:avLst/>
          </a:prstGeom>
          <a:noFill/>
        </p:spPr>
        <p:txBody>
          <a:bodyPr wrap="square" rtlCol="0">
            <a:spAutoFit/>
          </a:bodyPr>
          <a:lstStyle/>
          <a:p>
            <a:r>
              <a:rPr lang="en-GB" sz="1200" dirty="0">
                <a:solidFill>
                  <a:srgbClr val="002060"/>
                </a:solidFill>
                <a:latin typeface="Arial" panose="020B0604020202020204" pitchFamily="34" charset="0"/>
                <a:cs typeface="Arial" panose="020B0604020202020204" pitchFamily="34" charset="0"/>
              </a:rPr>
              <a:t>To access our Children’s Autism Hub you need to be a resident of Telford and Wrekin.</a:t>
            </a:r>
          </a:p>
          <a:p>
            <a:endParaRPr lang="en-GB" sz="1200" dirty="0">
              <a:solidFill>
                <a:srgbClr val="002060"/>
              </a:solidFill>
              <a:latin typeface="Arial" panose="020B0604020202020204" pitchFamily="34" charset="0"/>
              <a:cs typeface="Arial" panose="020B0604020202020204" pitchFamily="34" charset="0"/>
            </a:endParaRPr>
          </a:p>
          <a:p>
            <a:endParaRPr lang="en-GB" sz="1200" dirty="0">
              <a:solidFill>
                <a:srgbClr val="002060"/>
              </a:solidFill>
              <a:latin typeface="Arial" panose="020B0604020202020204" pitchFamily="34" charset="0"/>
              <a:cs typeface="Arial" panose="020B0604020202020204" pitchFamily="34" charset="0"/>
            </a:endParaRPr>
          </a:p>
          <a:p>
            <a:endParaRPr lang="en-GB" sz="1200" dirty="0">
              <a:solidFill>
                <a:srgbClr val="002060"/>
              </a:solidFill>
              <a:latin typeface="Arial" panose="020B0604020202020204" pitchFamily="34" charset="0"/>
              <a:cs typeface="Arial" panose="020B0604020202020204" pitchFamily="34" charset="0"/>
            </a:endParaRPr>
          </a:p>
          <a:p>
            <a:r>
              <a:rPr lang="en-GB" sz="1200" dirty="0">
                <a:solidFill>
                  <a:srgbClr val="002060"/>
                </a:solidFill>
                <a:latin typeface="Arial" panose="020B0604020202020204" pitchFamily="34" charset="0"/>
                <a:cs typeface="Arial" panose="020B0604020202020204" pitchFamily="34" charset="0"/>
              </a:rPr>
              <a:t> </a:t>
            </a:r>
          </a:p>
        </p:txBody>
      </p:sp>
      <p:pic>
        <p:nvPicPr>
          <p:cNvPr id="1026" name="Picture 2" descr="staticmap[1]"/>
          <p:cNvPicPr>
            <a:picLocks noChangeAspect="1" noChangeArrowheads="1"/>
          </p:cNvPicPr>
          <p:nvPr/>
        </p:nvPicPr>
        <p:blipFill>
          <a:blip r:embed="rId16">
            <a:extLst>
              <a:ext uri="{28A0092B-C50C-407E-A947-70E740481C1C}">
                <a14:useLocalDpi xmlns:a14="http://schemas.microsoft.com/office/drawing/2010/main" val="0"/>
              </a:ext>
            </a:extLst>
          </a:blip>
          <a:srcRect l="28296" r="33781"/>
          <a:stretch>
            <a:fillRect/>
          </a:stretch>
        </p:blipFill>
        <p:spPr bwMode="auto">
          <a:xfrm>
            <a:off x="891521" y="-3059404"/>
            <a:ext cx="2586038" cy="1566863"/>
          </a:xfrm>
          <a:prstGeom prst="rect">
            <a:avLst/>
          </a:prstGeom>
          <a:noFill/>
          <a:ln w="88900" cap="sq" algn="ctr">
            <a:solidFill>
              <a:srgbClr val="FFFFFF"/>
            </a:solidFill>
            <a:miter lim="800000"/>
            <a:headEnd/>
            <a:tailEnd/>
          </a:ln>
          <a:effectLst>
            <a:outerShdw blurRad="54991" dist="17780" dir="5400000" algn="ctr" rotWithShape="0">
              <a:srgbClr val="000000">
                <a:alpha val="39999"/>
              </a:srgbClr>
            </a:outerShdw>
          </a:effectLst>
          <a:extLst>
            <a:ext uri="{909E8E84-426E-40DD-AFC4-6F175D3DCCD1}">
              <a14:hiddenFill xmlns:a14="http://schemas.microsoft.com/office/drawing/2010/main">
                <a:solidFill>
                  <a:srgbClr val="FFFFFF"/>
                </a:solidFill>
              </a14:hiddenFill>
            </a:ext>
          </a:extLst>
        </p:spPr>
      </p:pic>
      <p:pic>
        <p:nvPicPr>
          <p:cNvPr id="1027" name="Picture 3" descr="Grp of Children Thumbs U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72051" y="-3129442"/>
            <a:ext cx="2511425" cy="1509713"/>
          </a:xfrm>
          <a:prstGeom prst="rect">
            <a:avLst/>
          </a:prstGeom>
          <a:noFill/>
          <a:ln w="88900" cap="sq" algn="ctr">
            <a:solidFill>
              <a:srgbClr val="FFFFFF"/>
            </a:solidFill>
            <a:miter lim="800000"/>
            <a:headEnd/>
            <a:tailEnd/>
          </a:ln>
          <a:effectLst>
            <a:outerShdw blurRad="54991" dist="17780" dir="5400000" algn="ctr" rotWithShape="0">
              <a:srgbClr val="000000">
                <a:alpha val="39999"/>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C6467BD-90EA-4318-B7EF-1BB5E19BA438}"/>
              </a:ext>
            </a:extLst>
          </p:cNvPr>
          <p:cNvSpPr txBox="1"/>
          <p:nvPr/>
        </p:nvSpPr>
        <p:spPr>
          <a:xfrm>
            <a:off x="408304" y="899435"/>
            <a:ext cx="2727824" cy="1200329"/>
          </a:xfrm>
          <a:prstGeom prst="rect">
            <a:avLst/>
          </a:prstGeom>
          <a:noFill/>
        </p:spPr>
        <p:txBody>
          <a:bodyPr wrap="square" rtlCol="0">
            <a:spAutoFit/>
          </a:bodyPr>
          <a:lstStyle/>
          <a:p>
            <a:r>
              <a:rPr lang="en-US" sz="1200" dirty="0">
                <a:solidFill>
                  <a:srgbClr val="002060"/>
                </a:solidFill>
                <a:latin typeface="Arial" panose="020B0604020202020204" pitchFamily="34" charset="0"/>
                <a:cs typeface="Arial" panose="020B0604020202020204" pitchFamily="34" charset="0"/>
              </a:rPr>
              <a:t>Our service is available to children and young people 0-18 years who have a diagnosis of Autism .  Our website is available for everyone and offers a wide range of information and resources. </a:t>
            </a:r>
          </a:p>
        </p:txBody>
      </p:sp>
      <p:pic>
        <p:nvPicPr>
          <p:cNvPr id="30" name="Picture 29" descr="A picture containing text, clipart&#10;&#10;Description automatically generated">
            <a:extLst>
              <a:ext uri="{FF2B5EF4-FFF2-40B4-BE49-F238E27FC236}">
                <a16:creationId xmlns:a16="http://schemas.microsoft.com/office/drawing/2014/main" id="{ED70EAE9-5516-4C46-97C4-8C525BE959B6}"/>
              </a:ext>
            </a:extLst>
          </p:cNvPr>
          <p:cNvPicPr>
            <a:picLocks noChangeAspect="1"/>
          </p:cNvPicPr>
          <p:nvPr/>
        </p:nvPicPr>
        <p:blipFill>
          <a:blip r:embed="rId18">
            <a:clrChange>
              <a:clrFrom>
                <a:srgbClr val="FEFEFE"/>
              </a:clrFrom>
              <a:clrTo>
                <a:srgbClr val="FEFEFE">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1660272" y="2346473"/>
            <a:ext cx="1841300" cy="1334962"/>
          </a:xfrm>
          <a:prstGeom prst="rect">
            <a:avLst/>
          </a:prstGeom>
        </p:spPr>
      </p:pic>
    </p:spTree>
    <p:extLst>
      <p:ext uri="{BB962C8B-B14F-4D97-AF65-F5344CB8AC3E}">
        <p14:creationId xmlns:p14="http://schemas.microsoft.com/office/powerpoint/2010/main" val="2537598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953867102"/>
              </p:ext>
            </p:extLst>
          </p:nvPr>
        </p:nvGraphicFramePr>
        <p:xfrm>
          <a:off x="0" y="0"/>
          <a:ext cx="12192000" cy="6858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3429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rtl="0"/>
                      <a:r>
                        <a:rPr lang="en-GB" sz="1800" b="1" kern="1200" dirty="0">
                          <a:solidFill>
                            <a:schemeClr val="lt1"/>
                          </a:solidFill>
                          <a:effectLst/>
                          <a:latin typeface="+mn-lt"/>
                          <a:ea typeface="+mn-ea"/>
                          <a:cs typeface="+mn-cs"/>
                        </a:rPr>
                        <a:t>Information &amp; factsheets</a:t>
                      </a:r>
                    </a:p>
                    <a:p>
                      <a:pPr rtl="0"/>
                      <a:r>
                        <a:rPr lang="en-GB" sz="1800" b="1" kern="1200" dirty="0">
                          <a:solidFill>
                            <a:schemeClr val="lt1"/>
                          </a:solidFill>
                          <a:effectLst/>
                          <a:latin typeface="+mn-lt"/>
                          <a:ea typeface="+mn-ea"/>
                          <a:cs typeface="+mn-cs"/>
                        </a:rPr>
                        <a:t>On-line local training resources</a:t>
                      </a:r>
                    </a:p>
                    <a:p>
                      <a:pPr rtl="0"/>
                      <a:r>
                        <a:rPr lang="en-GB" sz="1800" b="1" kern="1200" dirty="0">
                          <a:solidFill>
                            <a:schemeClr val="lt1"/>
                          </a:solidFill>
                          <a:effectLst/>
                          <a:latin typeface="+mn-lt"/>
                          <a:ea typeface="+mn-ea"/>
                          <a:cs typeface="+mn-cs"/>
                        </a:rPr>
                        <a:t>Links to local and national services</a:t>
                      </a:r>
                    </a:p>
                    <a:p>
                      <a:pPr rtl="0"/>
                      <a:r>
                        <a:rPr lang="en-GB" sz="1800" b="1" kern="1200" dirty="0">
                          <a:solidFill>
                            <a:schemeClr val="lt1"/>
                          </a:solidFill>
                          <a:effectLst/>
                          <a:latin typeface="+mn-lt"/>
                          <a:ea typeface="+mn-ea"/>
                          <a:cs typeface="+mn-cs"/>
                        </a:rPr>
                        <a:t>Videos and </a:t>
                      </a:r>
                    </a:p>
                    <a:p>
                      <a:pPr rtl="0"/>
                      <a:r>
                        <a:rPr lang="en-GB" sz="1800" b="1" kern="1200" dirty="0">
                          <a:solidFill>
                            <a:schemeClr val="lt1"/>
                          </a:solidFill>
                          <a:effectLst/>
                          <a:latin typeface="+mn-lt"/>
                          <a:ea typeface="+mn-ea"/>
                          <a:cs typeface="+mn-cs"/>
                        </a:rPr>
                        <a:t>Webinars</a:t>
                      </a:r>
                    </a:p>
                    <a:p>
                      <a:pPr rtl="0"/>
                      <a:r>
                        <a:rPr lang="en-GB" sz="1800" b="1" kern="1200" dirty="0">
                          <a:solidFill>
                            <a:schemeClr val="lt1"/>
                          </a:solidFill>
                          <a:effectLst/>
                          <a:latin typeface="+mn-lt"/>
                          <a:ea typeface="+mn-ea"/>
                          <a:cs typeface="+mn-cs"/>
                        </a:rPr>
                        <a:t>Telephone advice and support</a:t>
                      </a:r>
                    </a:p>
                    <a:p>
                      <a:pPr rtl="0"/>
                      <a:r>
                        <a:rPr lang="en-GB" sz="1800" b="1" kern="1200" dirty="0">
                          <a:solidFill>
                            <a:schemeClr val="lt1"/>
                          </a:solidFill>
                          <a:effectLst/>
                          <a:latin typeface="+mn-lt"/>
                          <a:ea typeface="+mn-ea"/>
                          <a:cs typeface="+mn-cs"/>
                        </a:rPr>
                        <a:t>Details of further general training and support offers</a:t>
                      </a:r>
                    </a:p>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429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180385" y="284833"/>
            <a:ext cx="2490950" cy="369332"/>
          </a:xfrm>
          <a:prstGeom prst="rect">
            <a:avLst/>
          </a:prstGeom>
          <a:noFill/>
        </p:spPr>
        <p:txBody>
          <a:bodyPr wrap="square" rtlCol="0">
            <a:spAutoFit/>
          </a:bodyPr>
          <a:lstStyle/>
          <a:p>
            <a:r>
              <a:rPr lang="en-GB" dirty="0">
                <a:solidFill>
                  <a:srgbClr val="EE3483"/>
                </a:solidFill>
              </a:rPr>
              <a:t>About Autism</a:t>
            </a:r>
          </a:p>
        </p:txBody>
      </p:sp>
      <p:sp>
        <p:nvSpPr>
          <p:cNvPr id="9" name="Oval 8"/>
          <p:cNvSpPr/>
          <p:nvPr/>
        </p:nvSpPr>
        <p:spPr>
          <a:xfrm>
            <a:off x="2659117" y="-1287517"/>
            <a:ext cx="2680138" cy="2575034"/>
          </a:xfrm>
          <a:prstGeom prst="ellipse">
            <a:avLst/>
          </a:prstGeom>
          <a:solidFill>
            <a:srgbClr val="18F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941235" y="1647977"/>
            <a:ext cx="2680138" cy="2575034"/>
          </a:xfrm>
          <a:prstGeom prst="ellipse">
            <a:avLst/>
          </a:prstGeom>
          <a:solidFill>
            <a:srgbClr val="3DE90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9624551" y="5075677"/>
            <a:ext cx="2680138" cy="2575034"/>
          </a:xfrm>
          <a:prstGeom prst="ellipse">
            <a:avLst/>
          </a:prstGeom>
          <a:solidFill>
            <a:srgbClr val="E7F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Box 5"/>
          <p:cNvSpPr txBox="1">
            <a:spLocks noChangeArrowheads="1"/>
          </p:cNvSpPr>
          <p:nvPr/>
        </p:nvSpPr>
        <p:spPr bwMode="auto">
          <a:xfrm>
            <a:off x="7106136" y="4737440"/>
            <a:ext cx="1734781" cy="768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000" b="0" i="0" u="none" strike="noStrike" cap="none" normalizeH="0" baseline="0" dirty="0">
                <a:ln>
                  <a:noFill/>
                </a:ln>
                <a:solidFill>
                  <a:srgbClr val="A510D4"/>
                </a:solidFill>
                <a:effectLst/>
                <a:latin typeface="Cavolini" charset="0"/>
              </a:rPr>
              <a:t>Supporting young people with their transition into the Adult Autism Hub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2"/>
          <p:cNvSpPr txBox="1">
            <a:spLocks noChangeArrowheads="1"/>
          </p:cNvSpPr>
          <p:nvPr/>
        </p:nvSpPr>
        <p:spPr bwMode="auto">
          <a:xfrm>
            <a:off x="4102630" y="4463158"/>
            <a:ext cx="1818549"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000" b="0" i="0" u="none" strike="noStrike" cap="none" normalizeH="0" baseline="0" dirty="0">
                <a:ln>
                  <a:noFill/>
                </a:ln>
                <a:solidFill>
                  <a:srgbClr val="00B0F0"/>
                </a:solidFill>
                <a:effectLst/>
                <a:latin typeface="Cavolini" charset="0"/>
              </a:rPr>
              <a:t>Telephone information advice and guidance</a:t>
            </a:r>
            <a:endParaRPr kumimoji="0" lang="en-US" altLang="en-US" sz="1800" b="0" i="0" u="none" strike="noStrike" cap="none" normalizeH="0" baseline="0" dirty="0">
              <a:ln>
                <a:noFill/>
              </a:ln>
              <a:solidFill>
                <a:srgbClr val="00B0F0"/>
              </a:solidFill>
              <a:effectLst/>
              <a:latin typeface="Arial" panose="020B0604020202020204" pitchFamily="34" charset="0"/>
            </a:endParaRPr>
          </a:p>
        </p:txBody>
      </p:sp>
      <p:sp>
        <p:nvSpPr>
          <p:cNvPr id="16" name="Text Box 4"/>
          <p:cNvSpPr txBox="1">
            <a:spLocks noChangeArrowheads="1"/>
          </p:cNvSpPr>
          <p:nvPr/>
        </p:nvSpPr>
        <p:spPr bwMode="auto">
          <a:xfrm>
            <a:off x="5023743" y="5027326"/>
            <a:ext cx="1655763" cy="61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dirty="0">
                <a:ln>
                  <a:noFill/>
                </a:ln>
                <a:solidFill>
                  <a:srgbClr val="FE7000"/>
                </a:solidFill>
                <a:effectLst/>
                <a:latin typeface="Cavolini" charset="0"/>
              </a:rPr>
              <a:t>Workshops</a:t>
            </a:r>
            <a:r>
              <a:rPr kumimoji="0" lang="en-US" altLang="en-US" sz="1000" b="0" i="0" u="none" strike="noStrike" cap="none" normalizeH="0" baseline="0" dirty="0">
                <a:ln>
                  <a:noFill/>
                </a:ln>
                <a:solidFill>
                  <a:srgbClr val="C00000"/>
                </a:solidFill>
                <a:effectLst/>
                <a:latin typeface="Cavolini"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A26B2A71-6C2D-4510-95C5-0BA53A546AC2}"/>
              </a:ext>
            </a:extLst>
          </p:cNvPr>
          <p:cNvSpPr/>
          <p:nvPr/>
        </p:nvSpPr>
        <p:spPr>
          <a:xfrm>
            <a:off x="3896880" y="145676"/>
            <a:ext cx="192962" cy="777649"/>
          </a:xfrm>
          <a:prstGeom prst="rect">
            <a:avLst/>
          </a:prstGeom>
          <a:solidFill>
            <a:srgbClr val="18F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descr="Close-up of hands on a keyboard&#10;&#10;Description automatically generated with medium confidence">
            <a:extLst>
              <a:ext uri="{FF2B5EF4-FFF2-40B4-BE49-F238E27FC236}">
                <a16:creationId xmlns:a16="http://schemas.microsoft.com/office/drawing/2014/main" id="{A38EFD16-B43B-483D-9B65-357F548CEF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9127" y="5027326"/>
            <a:ext cx="1083008" cy="1015200"/>
          </a:xfrm>
          <a:prstGeom prst="flowChartConnector">
            <a:avLst/>
          </a:prstGeom>
          <a:ln w="38100">
            <a:solidFill>
              <a:srgbClr val="FE7000"/>
            </a:solidFill>
          </a:ln>
        </p:spPr>
      </p:pic>
      <p:pic>
        <p:nvPicPr>
          <p:cNvPr id="30" name="Picture 29" descr="A picture containing person, indoor, person&#10;&#10;Description automatically generated">
            <a:extLst>
              <a:ext uri="{FF2B5EF4-FFF2-40B4-BE49-F238E27FC236}">
                <a16:creationId xmlns:a16="http://schemas.microsoft.com/office/drawing/2014/main" id="{8EE26BA6-B3C8-49B5-A811-7C645DD5436F}"/>
              </a:ext>
            </a:extLst>
          </p:cNvPr>
          <p:cNvPicPr>
            <a:picLocks noChangeAspect="1"/>
          </p:cNvPicPr>
          <p:nvPr/>
        </p:nvPicPr>
        <p:blipFill rotWithShape="1">
          <a:blip r:embed="rId3">
            <a:extLst>
              <a:ext uri="{28A0092B-C50C-407E-A947-70E740481C1C}">
                <a14:useLocalDpi xmlns:a14="http://schemas.microsoft.com/office/drawing/2010/main" val="0"/>
              </a:ext>
            </a:extLst>
          </a:blip>
          <a:srcRect b="21288"/>
          <a:stretch/>
        </p:blipFill>
        <p:spPr>
          <a:xfrm>
            <a:off x="7280183" y="5534282"/>
            <a:ext cx="1260322" cy="1178042"/>
          </a:xfrm>
          <a:prstGeom prst="flowChartConnector">
            <a:avLst/>
          </a:prstGeom>
          <a:ln w="38100">
            <a:solidFill>
              <a:srgbClr val="B03AEE"/>
            </a:solidFill>
          </a:ln>
        </p:spPr>
      </p:pic>
      <p:pic>
        <p:nvPicPr>
          <p:cNvPr id="38" name="Picture 37" descr="A picture containing sunset, place of worship, orange, plant&#10;&#10;Description automatically generated">
            <a:extLst>
              <a:ext uri="{FF2B5EF4-FFF2-40B4-BE49-F238E27FC236}">
                <a16:creationId xmlns:a16="http://schemas.microsoft.com/office/drawing/2014/main" id="{94CCAA0E-D16F-4BDA-8308-77433D8275C5}"/>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flipH="1">
            <a:off x="2303813" y="1752841"/>
            <a:ext cx="5218676" cy="3181561"/>
          </a:xfrm>
          <a:prstGeom prst="rect">
            <a:avLst/>
          </a:prstGeom>
        </p:spPr>
      </p:pic>
      <p:pic>
        <p:nvPicPr>
          <p:cNvPr id="36" name="Picture 35" descr="A group of people sitting and talking&#10;&#10;Description automatically generated with low confidence">
            <a:extLst>
              <a:ext uri="{FF2B5EF4-FFF2-40B4-BE49-F238E27FC236}">
                <a16:creationId xmlns:a16="http://schemas.microsoft.com/office/drawing/2014/main" id="{13DC3BE8-C868-4737-9022-34E8C1F291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8174" y="5405967"/>
            <a:ext cx="2509453" cy="2403066"/>
          </a:xfrm>
          <a:prstGeom prst="flowChartConnector">
            <a:avLst/>
          </a:prstGeom>
          <a:ln w="38100">
            <a:solidFill>
              <a:srgbClr val="FE7000"/>
            </a:solidFill>
          </a:ln>
        </p:spPr>
      </p:pic>
      <p:sp>
        <p:nvSpPr>
          <p:cNvPr id="11" name="TextBox 10"/>
          <p:cNvSpPr txBox="1"/>
          <p:nvPr/>
        </p:nvSpPr>
        <p:spPr>
          <a:xfrm>
            <a:off x="4089842" y="2788215"/>
            <a:ext cx="2713630" cy="830997"/>
          </a:xfrm>
          <a:prstGeom prst="rect">
            <a:avLst/>
          </a:prstGeom>
          <a:noFill/>
        </p:spPr>
        <p:txBody>
          <a:bodyPr wrap="square" rtlCol="0">
            <a:spAutoFit/>
          </a:bodyPr>
          <a:lstStyle/>
          <a:p>
            <a:r>
              <a:rPr lang="en-GB" sz="1600" dirty="0">
                <a:solidFill>
                  <a:srgbClr val="B03AEE"/>
                </a:solidFill>
                <a:latin typeface="Arial Nova" panose="020B0504020202020204" pitchFamily="34" charset="0"/>
              </a:rPr>
              <a:t>Welcome to Telford &amp; Wrekin Children and Young Peoples Autism Hub!</a:t>
            </a:r>
          </a:p>
        </p:txBody>
      </p:sp>
      <p:sp>
        <p:nvSpPr>
          <p:cNvPr id="24" name="TextBox 23"/>
          <p:cNvSpPr txBox="1"/>
          <p:nvPr/>
        </p:nvSpPr>
        <p:spPr>
          <a:xfrm>
            <a:off x="4071705" y="3688369"/>
            <a:ext cx="2713631" cy="577081"/>
          </a:xfrm>
          <a:prstGeom prst="rect">
            <a:avLst/>
          </a:prstGeom>
          <a:noFill/>
        </p:spPr>
        <p:txBody>
          <a:bodyPr wrap="square" rtlCol="0">
            <a:spAutoFit/>
          </a:bodyPr>
          <a:lstStyle/>
          <a:p>
            <a:r>
              <a:rPr lang="en-GB" sz="1050" dirty="0">
                <a:solidFill>
                  <a:srgbClr val="002060"/>
                </a:solidFill>
                <a:latin typeface="Arial" panose="020B0604020202020204" pitchFamily="34" charset="0"/>
                <a:cs typeface="Arial" panose="020B0604020202020204" pitchFamily="34" charset="0"/>
              </a:rPr>
              <a:t>We offer a wide range of support along with opportunities to meet with other families and professionals.</a:t>
            </a:r>
          </a:p>
        </p:txBody>
      </p:sp>
      <p:sp>
        <p:nvSpPr>
          <p:cNvPr id="22" name="TextBox 21"/>
          <p:cNvSpPr txBox="1"/>
          <p:nvPr/>
        </p:nvSpPr>
        <p:spPr>
          <a:xfrm>
            <a:off x="195244" y="868569"/>
            <a:ext cx="3860073" cy="2862322"/>
          </a:xfrm>
          <a:prstGeom prst="rect">
            <a:avLst/>
          </a:prstGeom>
          <a:noFill/>
        </p:spPr>
        <p:txBody>
          <a:bodyPr wrap="square" rtlCol="0">
            <a:spAutoFit/>
          </a:bodyPr>
          <a:lstStyle/>
          <a:p>
            <a:r>
              <a:rPr lang="en-US" sz="1200" dirty="0">
                <a:solidFill>
                  <a:srgbClr val="002060"/>
                </a:solidFill>
                <a:latin typeface="Arial" panose="020B0604020202020204" pitchFamily="34" charset="0"/>
                <a:cs typeface="Arial" panose="020B0604020202020204" pitchFamily="34" charset="0"/>
              </a:rPr>
              <a:t>Autism Spectrum Condition is a lifelong developmental condition that affects the way a person: </a:t>
            </a:r>
          </a:p>
          <a:p>
            <a:endParaRPr lang="en-US" sz="1200" dirty="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Communicates and interacts with others</a:t>
            </a:r>
          </a:p>
          <a:p>
            <a:pPr marL="171450" indent="-171450">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Experiences their senses</a:t>
            </a:r>
          </a:p>
          <a:p>
            <a:pPr marL="171450" indent="-171450">
              <a:buFont typeface="Arial" panose="020B0604020202020204" pitchFamily="34" charset="0"/>
              <a:buChar char="•"/>
            </a:pPr>
            <a:r>
              <a:rPr lang="en-US" sz="1200" dirty="0">
                <a:solidFill>
                  <a:srgbClr val="002060"/>
                </a:solidFill>
                <a:latin typeface="Arial" panose="020B0604020202020204" pitchFamily="34" charset="0"/>
                <a:cs typeface="Arial" panose="020B0604020202020204" pitchFamily="34" charset="0"/>
              </a:rPr>
              <a:t>Thinks and behaves flexibly</a:t>
            </a:r>
          </a:p>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This means that autistic people can have difficulties with everyday life. Autism is referred to as a spectrum because each person is different, and it is important to remember that each person will have their own strengths and weaknesses. With the right understanding and support, autistic people can lead full and rewarding lives. </a:t>
            </a:r>
          </a:p>
          <a:p>
            <a:endParaRPr lang="en-GB" sz="12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204509" y="3250238"/>
            <a:ext cx="3737471" cy="461665"/>
          </a:xfrm>
          <a:prstGeom prst="rect">
            <a:avLst/>
          </a:prstGeom>
        </p:spPr>
        <p:txBody>
          <a:bodyPr wrap="square">
            <a:spAutoFit/>
          </a:bodyPr>
          <a:lstStyle/>
          <a:p>
            <a:endParaRPr lang="en-GB" sz="600" dirty="0">
              <a:solidFill>
                <a:srgbClr val="002060"/>
              </a:solidFill>
              <a:highlight>
                <a:srgbClr val="FFFF00"/>
              </a:highlight>
              <a:latin typeface="Arial" panose="020B0604020202020204" pitchFamily="34" charset="0"/>
              <a:cs typeface="Arial" panose="020B0604020202020204" pitchFamily="34" charset="0"/>
            </a:endParaRPr>
          </a:p>
          <a:p>
            <a:endParaRPr lang="en-GB" sz="600" dirty="0">
              <a:solidFill>
                <a:srgbClr val="002060"/>
              </a:solidFill>
              <a:latin typeface="Arial" panose="020B0604020202020204" pitchFamily="34" charset="0"/>
              <a:cs typeface="Arial" panose="020B0604020202020204" pitchFamily="34" charset="0"/>
            </a:endParaRPr>
          </a:p>
          <a:p>
            <a:endParaRPr lang="en-GB" sz="600" dirty="0">
              <a:solidFill>
                <a:srgbClr val="002060"/>
              </a:solidFill>
              <a:latin typeface="Arial" panose="020B0604020202020204" pitchFamily="34" charset="0"/>
              <a:cs typeface="Arial" panose="020B0604020202020204" pitchFamily="34" charset="0"/>
            </a:endParaRPr>
          </a:p>
          <a:p>
            <a:r>
              <a:rPr lang="en-GB" sz="600" dirty="0">
                <a:latin typeface="Arial" panose="020B0604020202020204" pitchFamily="34" charset="0"/>
                <a:cs typeface="Arial" panose="020B0604020202020204" pitchFamily="34" charset="0"/>
              </a:rPr>
              <a:t>[https://autismwestmidlands.org.uk/]</a:t>
            </a:r>
          </a:p>
        </p:txBody>
      </p:sp>
      <p:sp>
        <p:nvSpPr>
          <p:cNvPr id="15" name="Text Box 3"/>
          <p:cNvSpPr txBox="1">
            <a:spLocks noChangeArrowheads="1"/>
          </p:cNvSpPr>
          <p:nvPr/>
        </p:nvSpPr>
        <p:spPr bwMode="auto">
          <a:xfrm rot="20957429">
            <a:off x="4276762" y="2322112"/>
            <a:ext cx="2187575"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dirty="0">
                <a:ln>
                  <a:noFill/>
                </a:ln>
                <a:solidFill>
                  <a:srgbClr val="00B050"/>
                </a:solidFill>
                <a:effectLst/>
                <a:latin typeface="Cavolini" charset="0"/>
              </a:rPr>
              <a:t>Family play sessions…</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pic>
        <p:nvPicPr>
          <p:cNvPr id="13" name="Picture 12"/>
          <p:cNvPicPr>
            <a:picLocks noChangeAspect="1"/>
          </p:cNvPicPr>
          <p:nvPr/>
        </p:nvPicPr>
        <p:blipFill rotWithShape="1">
          <a:blip r:embed="rId6">
            <a:clrChange>
              <a:clrFrom>
                <a:srgbClr val="F8F7F5"/>
              </a:clrFrom>
              <a:clrTo>
                <a:srgbClr val="F8F7F5">
                  <a:alpha val="0"/>
                </a:srgbClr>
              </a:clrTo>
            </a:clrChange>
            <a:extLst>
              <a:ext uri="{28A0092B-C50C-407E-A947-70E740481C1C}">
                <a14:useLocalDpi xmlns:a14="http://schemas.microsoft.com/office/drawing/2010/main" val="0"/>
              </a:ext>
            </a:extLst>
          </a:blip>
          <a:srcRect l="1637"/>
          <a:stretch/>
        </p:blipFill>
        <p:spPr>
          <a:xfrm>
            <a:off x="4058653" y="-411707"/>
            <a:ext cx="4071908" cy="2861539"/>
          </a:xfrm>
          <a:prstGeom prst="rect">
            <a:avLst/>
          </a:prstGeom>
        </p:spPr>
      </p:pic>
      <p:pic>
        <p:nvPicPr>
          <p:cNvPr id="34" name="Picture 33" descr="A person talking on a cell phone&#10;&#10;Description automatically generated with medium confidence">
            <a:extLst>
              <a:ext uri="{FF2B5EF4-FFF2-40B4-BE49-F238E27FC236}">
                <a16:creationId xmlns:a16="http://schemas.microsoft.com/office/drawing/2014/main" id="{5E0E4A22-44D2-4E8A-8B72-7F0F4C16E1B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5641"/>
          <a:stretch/>
        </p:blipFill>
        <p:spPr>
          <a:xfrm>
            <a:off x="5858333" y="4151437"/>
            <a:ext cx="1069294" cy="999847"/>
          </a:xfrm>
          <a:prstGeom prst="flowChartConnector">
            <a:avLst/>
          </a:prstGeom>
          <a:ln w="38100">
            <a:solidFill>
              <a:srgbClr val="00B0F0"/>
            </a:solidFill>
          </a:ln>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734" y="2071310"/>
            <a:ext cx="2680138" cy="2575034"/>
          </a:xfrm>
          <a:prstGeom prst="flowChartConnector">
            <a:avLst/>
          </a:prstGeom>
        </p:spPr>
      </p:pic>
      <p:sp>
        <p:nvSpPr>
          <p:cNvPr id="39" name="Oval 38">
            <a:extLst>
              <a:ext uri="{FF2B5EF4-FFF2-40B4-BE49-F238E27FC236}">
                <a16:creationId xmlns:a16="http://schemas.microsoft.com/office/drawing/2014/main" id="{2C430B0D-EED3-4681-A603-C03B3BB0DB4E}"/>
              </a:ext>
            </a:extLst>
          </p:cNvPr>
          <p:cNvSpPr/>
          <p:nvPr/>
        </p:nvSpPr>
        <p:spPr>
          <a:xfrm>
            <a:off x="9624551" y="-1226103"/>
            <a:ext cx="2680138" cy="2575034"/>
          </a:xfrm>
          <a:prstGeom prst="ellipse">
            <a:avLst/>
          </a:prstGeom>
          <a:solidFill>
            <a:srgbClr val="E7F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8351463" y="145676"/>
            <a:ext cx="3856925" cy="777649"/>
          </a:xfrm>
          <a:prstGeom prst="rect">
            <a:avLst/>
          </a:prstGeom>
        </p:spPr>
        <p:txBody>
          <a:bodyPr wrap="square">
            <a:spAutoFit/>
          </a:bodyPr>
          <a:lstStyle/>
          <a:p>
            <a:pPr>
              <a:spcBef>
                <a:spcPts val="1000"/>
              </a:spcBef>
              <a:spcAft>
                <a:spcPts val="1600"/>
              </a:spcAft>
            </a:pPr>
            <a:r>
              <a:rPr lang="en-GB" dirty="0">
                <a:solidFill>
                  <a:srgbClr val="EE3483"/>
                </a:solidFill>
              </a:rPr>
              <a:t>Our Children's Autism Hub provides... </a:t>
            </a:r>
          </a:p>
          <a:p>
            <a:pPr>
              <a:lnSpc>
                <a:spcPct val="110000"/>
              </a:lnSpc>
            </a:pPr>
            <a:r>
              <a:rPr lang="en-GB" sz="1200" kern="1400" dirty="0">
                <a:solidFill>
                  <a:srgbClr val="000000"/>
                </a:solidFill>
                <a:latin typeface="Calibri" panose="020F0502020204030204" pitchFamily="34" charset="0"/>
              </a:rPr>
              <a:t> </a:t>
            </a:r>
            <a:endParaRPr lang="en-GB" sz="1200" kern="1400" dirty="0">
              <a:ln>
                <a:noFill/>
              </a:ln>
              <a:solidFill>
                <a:srgbClr val="000000"/>
              </a:solidFill>
              <a:effectLst/>
              <a:latin typeface="Calibri" panose="020F0502020204030204" pitchFamily="34" charset="0"/>
            </a:endParaRPr>
          </a:p>
        </p:txBody>
      </p:sp>
      <p:pic>
        <p:nvPicPr>
          <p:cNvPr id="18" name="Picture 17"/>
          <p:cNvPicPr>
            <a:picLocks noChangeAspect="1"/>
          </p:cNvPicPr>
          <p:nvPr/>
        </p:nvPicPr>
        <p:blipFill>
          <a:blip r:embed="rId9">
            <a:clrChange>
              <a:clrFrom>
                <a:srgbClr val="FFFFFF"/>
              </a:clrFrom>
              <a:clrTo>
                <a:srgbClr val="FFFFFF">
                  <a:alpha val="0"/>
                </a:srgbClr>
              </a:clrTo>
            </a:clrChange>
          </a:blip>
          <a:stretch>
            <a:fillRect/>
          </a:stretch>
        </p:blipFill>
        <p:spPr>
          <a:xfrm>
            <a:off x="8686606" y="705172"/>
            <a:ext cx="3186640" cy="5982157"/>
          </a:xfrm>
          <a:prstGeom prst="rect">
            <a:avLst/>
          </a:prstGeom>
        </p:spPr>
      </p:pic>
      <p:sp>
        <p:nvSpPr>
          <p:cNvPr id="27" name="TextBox 26">
            <a:extLst>
              <a:ext uri="{FF2B5EF4-FFF2-40B4-BE49-F238E27FC236}">
                <a16:creationId xmlns:a16="http://schemas.microsoft.com/office/drawing/2014/main" id="{E6574DB9-BBB4-4EB9-B13B-576047557169}"/>
              </a:ext>
            </a:extLst>
          </p:cNvPr>
          <p:cNvSpPr txBox="1"/>
          <p:nvPr/>
        </p:nvSpPr>
        <p:spPr>
          <a:xfrm>
            <a:off x="-562696" y="7003676"/>
            <a:ext cx="4603198" cy="3139321"/>
          </a:xfrm>
          <a:prstGeom prst="rect">
            <a:avLst/>
          </a:prstGeom>
          <a:noFill/>
        </p:spPr>
        <p:txBody>
          <a:bodyPr wrap="square">
            <a:spAutoFit/>
          </a:bodyPr>
          <a:lstStyle/>
          <a:p>
            <a:r>
              <a:rPr lang="en-US" sz="1100" dirty="0"/>
              <a:t>Some of the main signs that a child may be on the autism spectrum include: </a:t>
            </a:r>
          </a:p>
          <a:p>
            <a:endParaRPr lang="en-US" sz="1100" dirty="0"/>
          </a:p>
          <a:p>
            <a:r>
              <a:rPr lang="en-US" sz="1100" dirty="0"/>
              <a:t>Not drawing their parents’ or others’ attention to objects or events, for example not pointing at a toy or a book, or at something that is happening nearby (or a child may eventually do this, but later than expected)</a:t>
            </a:r>
          </a:p>
          <a:p>
            <a:r>
              <a:rPr lang="en-US" sz="1100" dirty="0"/>
              <a:t>Carrying out activities in a repetitive way, for example always playing the same game in the same way, or repeatedly lining toys up in a particular order</a:t>
            </a:r>
          </a:p>
          <a:p>
            <a:r>
              <a:rPr lang="en-US" sz="1100" dirty="0"/>
              <a:t>Resistance to change or doing things differently</a:t>
            </a:r>
          </a:p>
          <a:p>
            <a:r>
              <a:rPr lang="en-US" sz="1100" dirty="0"/>
              <a:t>Emerging difficulties with social interaction and social communication</a:t>
            </a:r>
          </a:p>
          <a:p>
            <a:r>
              <a:rPr lang="en-US" sz="1100" dirty="0" err="1"/>
              <a:t>Behaviour</a:t>
            </a:r>
            <a:r>
              <a:rPr lang="en-US" sz="1100" dirty="0"/>
              <a:t> such as biting, pinching, kicking, pica (putting inedible items in the mouth), or self-injurious </a:t>
            </a:r>
            <a:r>
              <a:rPr lang="en-US" sz="1100" dirty="0" err="1"/>
              <a:t>behaviour</a:t>
            </a:r>
            <a:r>
              <a:rPr lang="en-US" sz="1100" dirty="0"/>
              <a:t>. </a:t>
            </a:r>
          </a:p>
          <a:p>
            <a:endParaRPr lang="en-US" sz="1100" dirty="0"/>
          </a:p>
          <a:p>
            <a:r>
              <a:rPr lang="en-US" sz="1100" dirty="0"/>
              <a:t>Children can be diagnosed as autistic when they’re quite young, in some cases from the age of two. But not everyone is diagnosed early in life. It’s quite common for a child to not get their diagnosis until they are older, or even an adult, particularly if they don’t have accompanying learning disabilities. </a:t>
            </a:r>
          </a:p>
          <a:p>
            <a:endParaRPr lang="en-US" sz="1100" dirty="0"/>
          </a:p>
        </p:txBody>
      </p:sp>
      <p:sp>
        <p:nvSpPr>
          <p:cNvPr id="7" name="TextBox 6">
            <a:extLst>
              <a:ext uri="{FF2B5EF4-FFF2-40B4-BE49-F238E27FC236}">
                <a16:creationId xmlns:a16="http://schemas.microsoft.com/office/drawing/2014/main" id="{0C905F38-4E09-4C17-984E-A537CA2716EB}"/>
              </a:ext>
            </a:extLst>
          </p:cNvPr>
          <p:cNvSpPr txBox="1"/>
          <p:nvPr/>
        </p:nvSpPr>
        <p:spPr>
          <a:xfrm>
            <a:off x="230784" y="4791338"/>
            <a:ext cx="3551592" cy="1869743"/>
          </a:xfrm>
          <a:prstGeom prst="rect">
            <a:avLst/>
          </a:prstGeom>
          <a:noFill/>
        </p:spPr>
        <p:txBody>
          <a:bodyPr wrap="square" rtlCol="0">
            <a:spAutoFit/>
          </a:bodyPr>
          <a:lstStyle/>
          <a:p>
            <a:r>
              <a:rPr lang="en-US" sz="1050" dirty="0">
                <a:solidFill>
                  <a:srgbClr val="002060"/>
                </a:solidFill>
                <a:latin typeface="Arial" panose="020B0604020202020204" pitchFamily="34" charset="0"/>
                <a:cs typeface="Arial" panose="020B0604020202020204" pitchFamily="34" charset="0"/>
              </a:rPr>
              <a:t>We believe in the empowerment of children and young people with autism to live a full and active life.</a:t>
            </a:r>
          </a:p>
          <a:p>
            <a:endParaRPr lang="en-US" sz="1050" dirty="0">
              <a:solidFill>
                <a:srgbClr val="002060"/>
              </a:solidFill>
              <a:latin typeface="Arial" panose="020B0604020202020204" pitchFamily="34" charset="0"/>
              <a:cs typeface="Arial" panose="020B0604020202020204" pitchFamily="34" charset="0"/>
            </a:endParaRPr>
          </a:p>
          <a:p>
            <a:r>
              <a:rPr lang="en-US" sz="1050" dirty="0">
                <a:solidFill>
                  <a:srgbClr val="002060"/>
                </a:solidFill>
                <a:latin typeface="Arial" panose="020B0604020202020204" pitchFamily="34" charset="0"/>
                <a:cs typeface="Arial" panose="020B0604020202020204" pitchFamily="34" charset="0"/>
              </a:rPr>
              <a:t>Our work is based around child centred principles focused on building up and celebrating the individual strengths and gifts of each child.</a:t>
            </a:r>
          </a:p>
          <a:p>
            <a:endParaRPr lang="en-US" sz="1050" dirty="0">
              <a:solidFill>
                <a:srgbClr val="002060"/>
              </a:solidFill>
              <a:latin typeface="Arial" panose="020B0604020202020204" pitchFamily="34" charset="0"/>
              <a:cs typeface="Arial" panose="020B0604020202020204" pitchFamily="34" charset="0"/>
            </a:endParaRPr>
          </a:p>
          <a:p>
            <a:r>
              <a:rPr lang="en-US" sz="1050" dirty="0">
                <a:solidFill>
                  <a:srgbClr val="002060"/>
                </a:solidFill>
                <a:latin typeface="Arial" panose="020B0604020202020204" pitchFamily="34" charset="0"/>
                <a:cs typeface="Arial" panose="020B0604020202020204" pitchFamily="34" charset="0"/>
              </a:rPr>
              <a:t>We actively support parental and caring responsibilities encouraging parental confidence and knowledge to support their child with autism, to flourish. </a:t>
            </a:r>
          </a:p>
          <a:p>
            <a:endParaRPr lang="en-US" sz="1050" dirty="0">
              <a:solidFill>
                <a:srgbClr val="00206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6C6435F-7C1E-4DAC-B424-61237ACC4885}"/>
              </a:ext>
            </a:extLst>
          </p:cNvPr>
          <p:cNvSpPr txBox="1"/>
          <p:nvPr/>
        </p:nvSpPr>
        <p:spPr>
          <a:xfrm>
            <a:off x="255430" y="4225087"/>
            <a:ext cx="2490950" cy="369332"/>
          </a:xfrm>
          <a:prstGeom prst="rect">
            <a:avLst/>
          </a:prstGeom>
          <a:noFill/>
        </p:spPr>
        <p:txBody>
          <a:bodyPr wrap="square" rtlCol="0">
            <a:spAutoFit/>
          </a:bodyPr>
          <a:lstStyle/>
          <a:p>
            <a:r>
              <a:rPr lang="en-GB" dirty="0">
                <a:solidFill>
                  <a:srgbClr val="EE3483"/>
                </a:solidFill>
              </a:rPr>
              <a:t>What we believe</a:t>
            </a:r>
          </a:p>
        </p:txBody>
      </p:sp>
    </p:spTree>
    <p:extLst>
      <p:ext uri="{BB962C8B-B14F-4D97-AF65-F5344CB8AC3E}">
        <p14:creationId xmlns:p14="http://schemas.microsoft.com/office/powerpoint/2010/main" val="985895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TotalTime>
  <Words>588</Words>
  <Application>Microsoft Office PowerPoint</Application>
  <PresentationFormat>Widescreen</PresentationFormat>
  <Paragraphs>73</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Nova</vt:lpstr>
      <vt:lpstr>Calibri</vt:lpstr>
      <vt:lpstr>Calibri Light</vt:lpstr>
      <vt:lpstr>Cambria</vt:lpstr>
      <vt:lpstr>Cavolini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Super User</dc:creator>
  <cp:lastModifiedBy>Julie Collins</cp:lastModifiedBy>
  <cp:revision>52</cp:revision>
  <dcterms:created xsi:type="dcterms:W3CDTF">2021-08-25T16:52:06Z</dcterms:created>
  <dcterms:modified xsi:type="dcterms:W3CDTF">2021-12-08T17:48:56Z</dcterms:modified>
</cp:coreProperties>
</file>