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65" r:id="rId6"/>
    <p:sldId id="279" r:id="rId7"/>
    <p:sldId id="281" r:id="rId8"/>
    <p:sldId id="280" r:id="rId9"/>
    <p:sldId id="269" r:id="rId10"/>
    <p:sldId id="282" r:id="rId11"/>
    <p:sldId id="277" r:id="rId12"/>
    <p:sldId id="287" r:id="rId13"/>
    <p:sldId id="285" r:id="rId14"/>
    <p:sldId id="283" r:id="rId15"/>
    <p:sldId id="284" r:id="rId16"/>
    <p:sldId id="286" r:id="rId17"/>
    <p:sldId id="268"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E2F5E-94C3-483C-B54C-5DB86563F975}" v="12" dt="2021-08-12T09:38:26.446"/>
    <p1510:client id="{2BD55734-9566-1392-D1CE-58958FAD0CA0}" v="40" dt="2021-10-26T14:59:48.434"/>
    <p1510:client id="{400449B7-E0FB-3B3E-5747-F937B649C153}" v="5" dt="2021-10-14T08:11:36.884"/>
    <p1510:client id="{8B070460-74E1-66D4-7F86-242F2A5D687C}" v="87" dt="2021-10-27T08:48:46.362"/>
    <p1510:client id="{C78C790B-06CE-B12F-472E-C02AF1BEB12F}" v="2" dt="2021-08-16T15:24:07.777"/>
    <p1510:client id="{E5269CE3-CA11-9940-2B36-66C7C85E3843}" v="1461" dt="2021-09-10T15:13:55.951"/>
    <p1510:client id="{FA244E98-4BE9-776C-F284-19B0942BB2E4}" v="1" dt="2021-10-27T13:58:01.457"/>
    <p1510:client id="{FAC783D0-835B-77CB-4BE4-EDE3B05D30DF}" v="30" dt="2021-10-11T10:34:14.987"/>
    <p1510:client id="{FF1238A1-0CDA-D0B4-228A-C2FEB7CDDCEC}" v="427" dt="2021-10-27T14:07:48.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es, Samantha" userId="S::samantha.ives@telford.gov.uk::641fd1ba-9a1f-4712-8e1c-05cefdc6c911" providerId="AD" clId="Web-{E5269CE3-CA11-9940-2B36-66C7C85E3843}"/>
    <pc:docChg chg="addSld delSld modSld">
      <pc:chgData name="Ives, Samantha" userId="S::samantha.ives@telford.gov.uk::641fd1ba-9a1f-4712-8e1c-05cefdc6c911" providerId="AD" clId="Web-{E5269CE3-CA11-9940-2B36-66C7C85E3843}" dt="2021-09-10T15:13:55.045" v="792" actId="20577"/>
      <pc:docMkLst>
        <pc:docMk/>
      </pc:docMkLst>
      <pc:sldChg chg="modSp">
        <pc:chgData name="Ives, Samantha" userId="S::samantha.ives@telford.gov.uk::641fd1ba-9a1f-4712-8e1c-05cefdc6c911" providerId="AD" clId="Web-{E5269CE3-CA11-9940-2B36-66C7C85E3843}" dt="2021-09-10T15:13:23.732" v="789" actId="1076"/>
        <pc:sldMkLst>
          <pc:docMk/>
          <pc:sldMk cId="2868315367" sldId="277"/>
        </pc:sldMkLst>
        <pc:spChg chg="mod">
          <ac:chgData name="Ives, Samantha" userId="S::samantha.ives@telford.gov.uk::641fd1ba-9a1f-4712-8e1c-05cefdc6c911" providerId="AD" clId="Web-{E5269CE3-CA11-9940-2B36-66C7C85E3843}" dt="2021-09-10T15:13:23.732" v="789" actId="1076"/>
          <ac:spMkLst>
            <pc:docMk/>
            <pc:sldMk cId="2868315367" sldId="277"/>
            <ac:spMk id="2" creationId="{00000000-0000-0000-0000-000000000000}"/>
          </ac:spMkLst>
        </pc:spChg>
      </pc:sldChg>
      <pc:sldChg chg="modSp">
        <pc:chgData name="Ives, Samantha" userId="S::samantha.ives@telford.gov.uk::641fd1ba-9a1f-4712-8e1c-05cefdc6c911" providerId="AD" clId="Web-{E5269CE3-CA11-9940-2B36-66C7C85E3843}" dt="2021-09-10T14:53:27.513" v="14" actId="20577"/>
        <pc:sldMkLst>
          <pc:docMk/>
          <pc:sldMk cId="3393270747" sldId="279"/>
        </pc:sldMkLst>
        <pc:spChg chg="mod">
          <ac:chgData name="Ives, Samantha" userId="S::samantha.ives@telford.gov.uk::641fd1ba-9a1f-4712-8e1c-05cefdc6c911" providerId="AD" clId="Web-{E5269CE3-CA11-9940-2B36-66C7C85E3843}" dt="2021-09-10T14:53:27.513" v="14" actId="20577"/>
          <ac:spMkLst>
            <pc:docMk/>
            <pc:sldMk cId="3393270747" sldId="279"/>
            <ac:spMk id="4" creationId="{00000000-0000-0000-0000-000000000000}"/>
          </ac:spMkLst>
        </pc:spChg>
      </pc:sldChg>
      <pc:sldChg chg="modSp">
        <pc:chgData name="Ives, Samantha" userId="S::samantha.ives@telford.gov.uk::641fd1ba-9a1f-4712-8e1c-05cefdc6c911" providerId="AD" clId="Web-{E5269CE3-CA11-9940-2B36-66C7C85E3843}" dt="2021-09-10T15:13:55.045" v="792" actId="20577"/>
        <pc:sldMkLst>
          <pc:docMk/>
          <pc:sldMk cId="2208195103" sldId="280"/>
        </pc:sldMkLst>
        <pc:spChg chg="mod">
          <ac:chgData name="Ives, Samantha" userId="S::samantha.ives@telford.gov.uk::641fd1ba-9a1f-4712-8e1c-05cefdc6c911" providerId="AD" clId="Web-{E5269CE3-CA11-9940-2B36-66C7C85E3843}" dt="2021-09-10T15:13:55.045" v="792" actId="20577"/>
          <ac:spMkLst>
            <pc:docMk/>
            <pc:sldMk cId="2208195103" sldId="280"/>
            <ac:spMk id="2" creationId="{00000000-0000-0000-0000-000000000000}"/>
          </ac:spMkLst>
        </pc:spChg>
      </pc:sldChg>
      <pc:sldChg chg="modSp">
        <pc:chgData name="Ives, Samantha" userId="S::samantha.ives@telford.gov.uk::641fd1ba-9a1f-4712-8e1c-05cefdc6c911" providerId="AD" clId="Web-{E5269CE3-CA11-9940-2B36-66C7C85E3843}" dt="2021-09-10T14:53:50.342" v="21" actId="20577"/>
        <pc:sldMkLst>
          <pc:docMk/>
          <pc:sldMk cId="4114217947" sldId="281"/>
        </pc:sldMkLst>
        <pc:spChg chg="mod">
          <ac:chgData name="Ives, Samantha" userId="S::samantha.ives@telford.gov.uk::641fd1ba-9a1f-4712-8e1c-05cefdc6c911" providerId="AD" clId="Web-{E5269CE3-CA11-9940-2B36-66C7C85E3843}" dt="2021-09-10T14:53:50.342" v="21" actId="20577"/>
          <ac:spMkLst>
            <pc:docMk/>
            <pc:sldMk cId="4114217947" sldId="281"/>
            <ac:spMk id="2" creationId="{00000000-0000-0000-0000-000000000000}"/>
          </ac:spMkLst>
        </pc:spChg>
      </pc:sldChg>
      <pc:sldChg chg="modSp">
        <pc:chgData name="Ives, Samantha" userId="S::samantha.ives@telford.gov.uk::641fd1ba-9a1f-4712-8e1c-05cefdc6c911" providerId="AD" clId="Web-{E5269CE3-CA11-9940-2B36-66C7C85E3843}" dt="2021-09-10T14:54:13.577" v="23"/>
        <pc:sldMkLst>
          <pc:docMk/>
          <pc:sldMk cId="4083858281" sldId="282"/>
        </pc:sldMkLst>
        <pc:graphicFrameChg chg="mod modGraphic">
          <ac:chgData name="Ives, Samantha" userId="S::samantha.ives@telford.gov.uk::641fd1ba-9a1f-4712-8e1c-05cefdc6c911" providerId="AD" clId="Web-{E5269CE3-CA11-9940-2B36-66C7C85E3843}" dt="2021-09-10T14:54:13.577" v="23"/>
          <ac:graphicFrameMkLst>
            <pc:docMk/>
            <pc:sldMk cId="4083858281" sldId="282"/>
            <ac:graphicFrameMk id="4" creationId="{00000000-0000-0000-0000-000000000000}"/>
          </ac:graphicFrameMkLst>
        </pc:graphicFrameChg>
      </pc:sldChg>
      <pc:sldChg chg="modSp">
        <pc:chgData name="Ives, Samantha" userId="S::samantha.ives@telford.gov.uk::641fd1ba-9a1f-4712-8e1c-05cefdc6c911" providerId="AD" clId="Web-{E5269CE3-CA11-9940-2B36-66C7C85E3843}" dt="2021-09-10T15:12:54.684" v="787" actId="20577"/>
        <pc:sldMkLst>
          <pc:docMk/>
          <pc:sldMk cId="22520496" sldId="283"/>
        </pc:sldMkLst>
        <pc:spChg chg="mod">
          <ac:chgData name="Ives, Samantha" userId="S::samantha.ives@telford.gov.uk::641fd1ba-9a1f-4712-8e1c-05cefdc6c911" providerId="AD" clId="Web-{E5269CE3-CA11-9940-2B36-66C7C85E3843}" dt="2021-09-10T15:12:54.684" v="787" actId="20577"/>
          <ac:spMkLst>
            <pc:docMk/>
            <pc:sldMk cId="22520496" sldId="283"/>
            <ac:spMk id="2" creationId="{00000000-0000-0000-0000-000000000000}"/>
          </ac:spMkLst>
        </pc:spChg>
      </pc:sldChg>
      <pc:sldChg chg="modSp">
        <pc:chgData name="Ives, Samantha" userId="S::samantha.ives@telford.gov.uk::641fd1ba-9a1f-4712-8e1c-05cefdc6c911" providerId="AD" clId="Web-{E5269CE3-CA11-9940-2B36-66C7C85E3843}" dt="2021-09-10T15:10:17.258" v="646" actId="20577"/>
        <pc:sldMkLst>
          <pc:docMk/>
          <pc:sldMk cId="809023346" sldId="284"/>
        </pc:sldMkLst>
        <pc:spChg chg="mod">
          <ac:chgData name="Ives, Samantha" userId="S::samantha.ives@telford.gov.uk::641fd1ba-9a1f-4712-8e1c-05cefdc6c911" providerId="AD" clId="Web-{E5269CE3-CA11-9940-2B36-66C7C85E3843}" dt="2021-09-10T15:10:17.258" v="646" actId="20577"/>
          <ac:spMkLst>
            <pc:docMk/>
            <pc:sldMk cId="809023346" sldId="284"/>
            <ac:spMk id="2" creationId="{00000000-0000-0000-0000-000000000000}"/>
          </ac:spMkLst>
        </pc:spChg>
      </pc:sldChg>
      <pc:sldChg chg="modSp">
        <pc:chgData name="Ives, Samantha" userId="S::samantha.ives@telford.gov.uk::641fd1ba-9a1f-4712-8e1c-05cefdc6c911" providerId="AD" clId="Web-{E5269CE3-CA11-9940-2B36-66C7C85E3843}" dt="2021-09-10T15:05:37.032" v="290" actId="20577"/>
        <pc:sldMkLst>
          <pc:docMk/>
          <pc:sldMk cId="495990899" sldId="285"/>
        </pc:sldMkLst>
        <pc:spChg chg="mod">
          <ac:chgData name="Ives, Samantha" userId="S::samantha.ives@telford.gov.uk::641fd1ba-9a1f-4712-8e1c-05cefdc6c911" providerId="AD" clId="Web-{E5269CE3-CA11-9940-2B36-66C7C85E3843}" dt="2021-09-10T15:05:37.032" v="290" actId="20577"/>
          <ac:spMkLst>
            <pc:docMk/>
            <pc:sldMk cId="495990899" sldId="285"/>
            <ac:spMk id="2" creationId="{00000000-0000-0000-0000-000000000000}"/>
          </ac:spMkLst>
        </pc:spChg>
      </pc:sldChg>
      <pc:sldChg chg="modSp add del">
        <pc:chgData name="Ives, Samantha" userId="S::samantha.ives@telford.gov.uk::641fd1ba-9a1f-4712-8e1c-05cefdc6c911" providerId="AD" clId="Web-{E5269CE3-CA11-9940-2B36-66C7C85E3843}" dt="2021-09-10T15:13:09.809" v="788" actId="1076"/>
        <pc:sldMkLst>
          <pc:docMk/>
          <pc:sldMk cId="3915101548" sldId="286"/>
        </pc:sldMkLst>
        <pc:spChg chg="mod">
          <ac:chgData name="Ives, Samantha" userId="S::samantha.ives@telford.gov.uk::641fd1ba-9a1f-4712-8e1c-05cefdc6c911" providerId="AD" clId="Web-{E5269CE3-CA11-9940-2B36-66C7C85E3843}" dt="2021-09-10T15:13:09.809" v="788" actId="1076"/>
          <ac:spMkLst>
            <pc:docMk/>
            <pc:sldMk cId="3915101548" sldId="286"/>
            <ac:spMk id="2" creationId="{00000000-0000-0000-0000-000000000000}"/>
          </ac:spMkLst>
        </pc:spChg>
      </pc:sldChg>
    </pc:docChg>
  </pc:docChgLst>
  <pc:docChgLst>
    <pc:chgData name="Ives, Samantha" userId="S::samantha.ives@telford.gov.uk::641fd1ba-9a1f-4712-8e1c-05cefdc6c911" providerId="AD" clId="Web-{2BD55734-9566-1392-D1CE-58958FAD0CA0}"/>
    <pc:docChg chg="modSld">
      <pc:chgData name="Ives, Samantha" userId="S::samantha.ives@telford.gov.uk::641fd1ba-9a1f-4712-8e1c-05cefdc6c911" providerId="AD" clId="Web-{2BD55734-9566-1392-D1CE-58958FAD0CA0}" dt="2021-10-26T14:59:48.434" v="22" actId="20577"/>
      <pc:docMkLst>
        <pc:docMk/>
      </pc:docMkLst>
      <pc:sldChg chg="modSp">
        <pc:chgData name="Ives, Samantha" userId="S::samantha.ives@telford.gov.uk::641fd1ba-9a1f-4712-8e1c-05cefdc6c911" providerId="AD" clId="Web-{2BD55734-9566-1392-D1CE-58958FAD0CA0}" dt="2021-10-26T14:59:48.434" v="22" actId="20577"/>
        <pc:sldMkLst>
          <pc:docMk/>
          <pc:sldMk cId="1485756143" sldId="287"/>
        </pc:sldMkLst>
        <pc:spChg chg="mod">
          <ac:chgData name="Ives, Samantha" userId="S::samantha.ives@telford.gov.uk::641fd1ba-9a1f-4712-8e1c-05cefdc6c911" providerId="AD" clId="Web-{2BD55734-9566-1392-D1CE-58958FAD0CA0}" dt="2021-10-26T14:59:48.434" v="22" actId="20577"/>
          <ac:spMkLst>
            <pc:docMk/>
            <pc:sldMk cId="1485756143" sldId="287"/>
            <ac:spMk id="2" creationId="{00000000-0000-0000-0000-000000000000}"/>
          </ac:spMkLst>
        </pc:spChg>
      </pc:sldChg>
    </pc:docChg>
  </pc:docChgLst>
  <pc:docChgLst>
    <pc:chgData name="Knibbs, Darren" userId="S::darren.knibbs@telford.gov.uk::807cd824-8a65-4b22-9063-0113bf005d89" providerId="AD" clId="Web-{400449B7-E0FB-3B3E-5747-F937B649C153}"/>
    <pc:docChg chg="modSld">
      <pc:chgData name="Knibbs, Darren" userId="S::darren.knibbs@telford.gov.uk::807cd824-8a65-4b22-9063-0113bf005d89" providerId="AD" clId="Web-{400449B7-E0FB-3B3E-5747-F937B649C153}" dt="2021-10-14T08:11:36.884" v="1"/>
      <pc:docMkLst>
        <pc:docMk/>
      </pc:docMkLst>
      <pc:sldChg chg="addSp">
        <pc:chgData name="Knibbs, Darren" userId="S::darren.knibbs@telford.gov.uk::807cd824-8a65-4b22-9063-0113bf005d89" providerId="AD" clId="Web-{400449B7-E0FB-3B3E-5747-F937B649C153}" dt="2021-10-14T08:11:36.884" v="1"/>
        <pc:sldMkLst>
          <pc:docMk/>
          <pc:sldMk cId="2208195103" sldId="280"/>
        </pc:sldMkLst>
        <pc:spChg chg="add">
          <ac:chgData name="Knibbs, Darren" userId="S::darren.knibbs@telford.gov.uk::807cd824-8a65-4b22-9063-0113bf005d89" providerId="AD" clId="Web-{400449B7-E0FB-3B3E-5747-F937B649C153}" dt="2021-10-14T08:11:36.884" v="1"/>
          <ac:spMkLst>
            <pc:docMk/>
            <pc:sldMk cId="2208195103" sldId="280"/>
            <ac:spMk id="4" creationId="{88C55B74-AC93-4FF0-92C5-A13DC3B29F27}"/>
          </ac:spMkLst>
        </pc:spChg>
      </pc:sldChg>
      <pc:sldChg chg="modSp">
        <pc:chgData name="Knibbs, Darren" userId="S::darren.knibbs@telford.gov.uk::807cd824-8a65-4b22-9063-0113bf005d89" providerId="AD" clId="Web-{400449B7-E0FB-3B3E-5747-F937B649C153}" dt="2021-10-14T07:54:10.062" v="0" actId="20577"/>
        <pc:sldMkLst>
          <pc:docMk/>
          <pc:sldMk cId="3915101548" sldId="286"/>
        </pc:sldMkLst>
        <pc:spChg chg="mod">
          <ac:chgData name="Knibbs, Darren" userId="S::darren.knibbs@telford.gov.uk::807cd824-8a65-4b22-9063-0113bf005d89" providerId="AD" clId="Web-{400449B7-E0FB-3B3E-5747-F937B649C153}" dt="2021-10-14T07:54:10.062" v="0" actId="20577"/>
          <ac:spMkLst>
            <pc:docMk/>
            <pc:sldMk cId="3915101548" sldId="286"/>
            <ac:spMk id="2" creationId="{00000000-0000-0000-0000-000000000000}"/>
          </ac:spMkLst>
        </pc:spChg>
      </pc:sldChg>
    </pc:docChg>
  </pc:docChgLst>
  <pc:docChgLst>
    <pc:chgData name="Ives, Samantha" userId="S::samantha.ives@telford.gov.uk::641fd1ba-9a1f-4712-8e1c-05cefdc6c911" providerId="AD" clId="Web-{C78C790B-06CE-B12F-472E-C02AF1BEB12F}"/>
    <pc:docChg chg="modSld">
      <pc:chgData name="Ives, Samantha" userId="S::samantha.ives@telford.gov.uk::641fd1ba-9a1f-4712-8e1c-05cefdc6c911" providerId="AD" clId="Web-{C78C790B-06CE-B12F-472E-C02AF1BEB12F}" dt="2021-08-16T15:24:07.777" v="1" actId="1076"/>
      <pc:docMkLst>
        <pc:docMk/>
      </pc:docMkLst>
      <pc:sldChg chg="modSp">
        <pc:chgData name="Ives, Samantha" userId="S::samantha.ives@telford.gov.uk::641fd1ba-9a1f-4712-8e1c-05cefdc6c911" providerId="AD" clId="Web-{C78C790B-06CE-B12F-472E-C02AF1BEB12F}" dt="2021-08-16T15:24:07.777" v="1" actId="1076"/>
        <pc:sldMkLst>
          <pc:docMk/>
          <pc:sldMk cId="3536062374" sldId="270"/>
        </pc:sldMkLst>
        <pc:picChg chg="mod">
          <ac:chgData name="Ives, Samantha" userId="S::samantha.ives@telford.gov.uk::641fd1ba-9a1f-4712-8e1c-05cefdc6c911" providerId="AD" clId="Web-{C78C790B-06CE-B12F-472E-C02AF1BEB12F}" dt="2021-08-16T15:24:07.777" v="1" actId="1076"/>
          <ac:picMkLst>
            <pc:docMk/>
            <pc:sldMk cId="3536062374" sldId="270"/>
            <ac:picMk id="3" creationId="{24D325BA-575E-EF49-918C-4CDB5F82C82C}"/>
          </ac:picMkLst>
        </pc:picChg>
      </pc:sldChg>
    </pc:docChg>
  </pc:docChgLst>
  <pc:docChgLst>
    <pc:chgData name="Ives, Samantha" userId="S::samantha.ives@telford.gov.uk::641fd1ba-9a1f-4712-8e1c-05cefdc6c911" providerId="AD" clId="Web-{291E2F5E-94C3-483C-B54C-5DB86563F975}"/>
    <pc:docChg chg="modSld">
      <pc:chgData name="Ives, Samantha" userId="S::samantha.ives@telford.gov.uk::641fd1ba-9a1f-4712-8e1c-05cefdc6c911" providerId="AD" clId="Web-{291E2F5E-94C3-483C-B54C-5DB86563F975}" dt="2021-08-12T09:38:26.446" v="11" actId="14100"/>
      <pc:docMkLst>
        <pc:docMk/>
      </pc:docMkLst>
      <pc:sldChg chg="modSp">
        <pc:chgData name="Ives, Samantha" userId="S::samantha.ives@telford.gov.uk::641fd1ba-9a1f-4712-8e1c-05cefdc6c911" providerId="AD" clId="Web-{291E2F5E-94C3-483C-B54C-5DB86563F975}" dt="2021-08-12T09:38:26.446" v="11" actId="14100"/>
        <pc:sldMkLst>
          <pc:docMk/>
          <pc:sldMk cId="1520782218" sldId="266"/>
        </pc:sldMkLst>
        <pc:spChg chg="mod">
          <ac:chgData name="Ives, Samantha" userId="S::samantha.ives@telford.gov.uk::641fd1ba-9a1f-4712-8e1c-05cefdc6c911" providerId="AD" clId="Web-{291E2F5E-94C3-483C-B54C-5DB86563F975}" dt="2021-08-12T09:38:26.446" v="11" actId="14100"/>
          <ac:spMkLst>
            <pc:docMk/>
            <pc:sldMk cId="1520782218" sldId="266"/>
            <ac:spMk id="4" creationId="{9FDF2036-155A-4B0C-A4E2-CADEECEAE24A}"/>
          </ac:spMkLst>
        </pc:spChg>
        <pc:spChg chg="mod">
          <ac:chgData name="Ives, Samantha" userId="S::samantha.ives@telford.gov.uk::641fd1ba-9a1f-4712-8e1c-05cefdc6c911" providerId="AD" clId="Web-{291E2F5E-94C3-483C-B54C-5DB86563F975}" dt="2021-08-12T09:38:04.180" v="6" actId="14100"/>
          <ac:spMkLst>
            <pc:docMk/>
            <pc:sldMk cId="1520782218" sldId="266"/>
            <ac:spMk id="5" creationId="{00000000-0000-0000-0000-000000000000}"/>
          </ac:spMkLst>
        </pc:spChg>
        <pc:spChg chg="mod">
          <ac:chgData name="Ives, Samantha" userId="S::samantha.ives@telford.gov.uk::641fd1ba-9a1f-4712-8e1c-05cefdc6c911" providerId="AD" clId="Web-{291E2F5E-94C3-483C-B54C-5DB86563F975}" dt="2021-08-12T09:37:55.742" v="4" actId="1076"/>
          <ac:spMkLst>
            <pc:docMk/>
            <pc:sldMk cId="1520782218" sldId="266"/>
            <ac:spMk id="6" creationId="{48F213C9-6769-4E26-A00C-DBA151E1E9E8}"/>
          </ac:spMkLst>
        </pc:spChg>
        <pc:spChg chg="mod">
          <ac:chgData name="Ives, Samantha" userId="S::samantha.ives@telford.gov.uk::641fd1ba-9a1f-4712-8e1c-05cefdc6c911" providerId="AD" clId="Web-{291E2F5E-94C3-483C-B54C-5DB86563F975}" dt="2021-08-12T09:38:08.680" v="7" actId="1076"/>
          <ac:spMkLst>
            <pc:docMk/>
            <pc:sldMk cId="1520782218" sldId="266"/>
            <ac:spMk id="7" creationId="{3274FCAB-9FEF-4670-9BB9-D36593F1DB47}"/>
          </ac:spMkLst>
        </pc:spChg>
        <pc:spChg chg="mod">
          <ac:chgData name="Ives, Samantha" userId="S::samantha.ives@telford.gov.uk::641fd1ba-9a1f-4712-8e1c-05cefdc6c911" providerId="AD" clId="Web-{291E2F5E-94C3-483C-B54C-5DB86563F975}" dt="2021-08-12T09:37:49.320" v="3" actId="1076"/>
          <ac:spMkLst>
            <pc:docMk/>
            <pc:sldMk cId="1520782218" sldId="266"/>
            <ac:spMk id="8" creationId="{0D7C2808-2A06-4EF1-8842-3AFD05CE925A}"/>
          </ac:spMkLst>
        </pc:spChg>
        <pc:spChg chg="mod">
          <ac:chgData name="Ives, Samantha" userId="S::samantha.ives@telford.gov.uk::641fd1ba-9a1f-4712-8e1c-05cefdc6c911" providerId="AD" clId="Web-{291E2F5E-94C3-483C-B54C-5DB86563F975}" dt="2021-08-12T09:38:16.649" v="9" actId="1076"/>
          <ac:spMkLst>
            <pc:docMk/>
            <pc:sldMk cId="1520782218" sldId="266"/>
            <ac:spMk id="9" creationId="{2D57094B-CA66-4F4B-9ED1-3CC2F595486E}"/>
          </ac:spMkLst>
        </pc:spChg>
        <pc:spChg chg="mod">
          <ac:chgData name="Ives, Samantha" userId="S::samantha.ives@telford.gov.uk::641fd1ba-9a1f-4712-8e1c-05cefdc6c911" providerId="AD" clId="Web-{291E2F5E-94C3-483C-B54C-5DB86563F975}" dt="2021-08-12T09:38:21.993" v="10" actId="1076"/>
          <ac:spMkLst>
            <pc:docMk/>
            <pc:sldMk cId="1520782218" sldId="266"/>
            <ac:spMk id="10" creationId="{C5099C94-D804-46C4-91FE-AABF35F2554F}"/>
          </ac:spMkLst>
        </pc:spChg>
        <pc:picChg chg="mod">
          <ac:chgData name="Ives, Samantha" userId="S::samantha.ives@telford.gov.uk::641fd1ba-9a1f-4712-8e1c-05cefdc6c911" providerId="AD" clId="Web-{291E2F5E-94C3-483C-B54C-5DB86563F975}" dt="2021-08-12T09:37:29.742" v="2" actId="1076"/>
          <ac:picMkLst>
            <pc:docMk/>
            <pc:sldMk cId="1520782218" sldId="266"/>
            <ac:picMk id="3" creationId="{24D325BA-575E-EF49-918C-4CDB5F82C82C}"/>
          </ac:picMkLst>
        </pc:picChg>
      </pc:sldChg>
    </pc:docChg>
  </pc:docChgLst>
  <pc:docChgLst>
    <pc:chgData name="Hatton, Marie" userId="S::marie.hatton@telford.gov.uk::7a5f282a-2a8a-4bc8-834f-11194dc58700" providerId="AD" clId="Web-{FA244E98-4BE9-776C-F284-19B0942BB2E4}"/>
    <pc:docChg chg="modSld">
      <pc:chgData name="Hatton, Marie" userId="S::marie.hatton@telford.gov.uk::7a5f282a-2a8a-4bc8-834f-11194dc58700" providerId="AD" clId="Web-{FA244E98-4BE9-776C-F284-19B0942BB2E4}" dt="2021-10-27T13:58:01.050" v="43"/>
      <pc:docMkLst>
        <pc:docMk/>
      </pc:docMkLst>
      <pc:sldChg chg="modNotes">
        <pc:chgData name="Hatton, Marie" userId="S::marie.hatton@telford.gov.uk::7a5f282a-2a8a-4bc8-834f-11194dc58700" providerId="AD" clId="Web-{FA244E98-4BE9-776C-F284-19B0942BB2E4}" dt="2021-10-27T13:58:01.050" v="43"/>
        <pc:sldMkLst>
          <pc:docMk/>
          <pc:sldMk cId="1485756143" sldId="287"/>
        </pc:sldMkLst>
      </pc:sldChg>
    </pc:docChg>
  </pc:docChgLst>
  <pc:docChgLst>
    <pc:chgData name="Ives, Samantha" userId="S::samantha.ives@telford.gov.uk::641fd1ba-9a1f-4712-8e1c-05cefdc6c911" providerId="AD" clId="Web-{8B070460-74E1-66D4-7F86-242F2A5D687C}"/>
    <pc:docChg chg="modSld">
      <pc:chgData name="Ives, Samantha" userId="S::samantha.ives@telford.gov.uk::641fd1ba-9a1f-4712-8e1c-05cefdc6c911" providerId="AD" clId="Web-{8B070460-74E1-66D4-7F86-242F2A5D687C}" dt="2021-10-27T08:48:46.362" v="45" actId="20577"/>
      <pc:docMkLst>
        <pc:docMk/>
      </pc:docMkLst>
      <pc:sldChg chg="modSp">
        <pc:chgData name="Ives, Samantha" userId="S::samantha.ives@telford.gov.uk::641fd1ba-9a1f-4712-8e1c-05cefdc6c911" providerId="AD" clId="Web-{8B070460-74E1-66D4-7F86-242F2A5D687C}" dt="2021-10-27T08:48:46.362" v="45" actId="20577"/>
        <pc:sldMkLst>
          <pc:docMk/>
          <pc:sldMk cId="1620513952" sldId="269"/>
        </pc:sldMkLst>
        <pc:spChg chg="mod">
          <ac:chgData name="Ives, Samantha" userId="S::samantha.ives@telford.gov.uk::641fd1ba-9a1f-4712-8e1c-05cefdc6c911" providerId="AD" clId="Web-{8B070460-74E1-66D4-7F86-242F2A5D687C}" dt="2021-10-27T08:48:46.362" v="45" actId="20577"/>
          <ac:spMkLst>
            <pc:docMk/>
            <pc:sldMk cId="1620513952" sldId="269"/>
            <ac:spMk id="2" creationId="{00000000-0000-0000-0000-000000000000}"/>
          </ac:spMkLst>
        </pc:spChg>
      </pc:sldChg>
      <pc:sldChg chg="addSp delSp modSp">
        <pc:chgData name="Ives, Samantha" userId="S::samantha.ives@telford.gov.uk::641fd1ba-9a1f-4712-8e1c-05cefdc6c911" providerId="AD" clId="Web-{8B070460-74E1-66D4-7F86-242F2A5D687C}" dt="2021-10-27T08:41:48.882" v="3"/>
        <pc:sldMkLst>
          <pc:docMk/>
          <pc:sldMk cId="2208195103" sldId="280"/>
        </pc:sldMkLst>
        <pc:spChg chg="del">
          <ac:chgData name="Ives, Samantha" userId="S::samantha.ives@telford.gov.uk::641fd1ba-9a1f-4712-8e1c-05cefdc6c911" providerId="AD" clId="Web-{8B070460-74E1-66D4-7F86-242F2A5D687C}" dt="2021-10-27T08:41:48.882" v="3"/>
          <ac:spMkLst>
            <pc:docMk/>
            <pc:sldMk cId="2208195103" sldId="280"/>
            <ac:spMk id="4" creationId="{88C55B74-AC93-4FF0-92C5-A13DC3B29F27}"/>
          </ac:spMkLst>
        </pc:spChg>
        <pc:spChg chg="add del mod">
          <ac:chgData name="Ives, Samantha" userId="S::samantha.ives@telford.gov.uk::641fd1ba-9a1f-4712-8e1c-05cefdc6c911" providerId="AD" clId="Web-{8B070460-74E1-66D4-7F86-242F2A5D687C}" dt="2021-10-27T08:41:32.569" v="2"/>
          <ac:spMkLst>
            <pc:docMk/>
            <pc:sldMk cId="2208195103" sldId="280"/>
            <ac:spMk id="5" creationId="{88A0EB2A-6241-4495-822F-CA1357F31179}"/>
          </ac:spMkLst>
        </pc:spChg>
      </pc:sldChg>
    </pc:docChg>
  </pc:docChgLst>
  <pc:docChgLst>
    <pc:chgData name="Ives, Samantha" userId="S::samantha.ives@telford.gov.uk::641fd1ba-9a1f-4712-8e1c-05cefdc6c911" providerId="AD" clId="Web-{FAC783D0-835B-77CB-4BE4-EDE3B05D30DF}"/>
    <pc:docChg chg="modSld">
      <pc:chgData name="Ives, Samantha" userId="S::samantha.ives@telford.gov.uk::641fd1ba-9a1f-4712-8e1c-05cefdc6c911" providerId="AD" clId="Web-{FAC783D0-835B-77CB-4BE4-EDE3B05D30DF}" dt="2021-10-11T10:34:14.987" v="18" actId="20577"/>
      <pc:docMkLst>
        <pc:docMk/>
      </pc:docMkLst>
      <pc:sldChg chg="modSp">
        <pc:chgData name="Ives, Samantha" userId="S::samantha.ives@telford.gov.uk::641fd1ba-9a1f-4712-8e1c-05cefdc6c911" providerId="AD" clId="Web-{FAC783D0-835B-77CB-4BE4-EDE3B05D30DF}" dt="2021-10-11T10:34:14.987" v="18" actId="20577"/>
        <pc:sldMkLst>
          <pc:docMk/>
          <pc:sldMk cId="2208195103" sldId="280"/>
        </pc:sldMkLst>
        <pc:spChg chg="mod">
          <ac:chgData name="Ives, Samantha" userId="S::samantha.ives@telford.gov.uk::641fd1ba-9a1f-4712-8e1c-05cefdc6c911" providerId="AD" clId="Web-{FAC783D0-835B-77CB-4BE4-EDE3B05D30DF}" dt="2021-10-11T10:34:14.987" v="18" actId="20577"/>
          <ac:spMkLst>
            <pc:docMk/>
            <pc:sldMk cId="2208195103" sldId="280"/>
            <ac:spMk id="2" creationId="{00000000-0000-0000-0000-000000000000}"/>
          </ac:spMkLst>
        </pc:spChg>
      </pc:sldChg>
      <pc:sldChg chg="modSp">
        <pc:chgData name="Ives, Samantha" userId="S::samantha.ives@telford.gov.uk::641fd1ba-9a1f-4712-8e1c-05cefdc6c911" providerId="AD" clId="Web-{FAC783D0-835B-77CB-4BE4-EDE3B05D30DF}" dt="2021-10-11T10:33:19.641" v="4"/>
        <pc:sldMkLst>
          <pc:docMk/>
          <pc:sldMk cId="4083858281" sldId="282"/>
        </pc:sldMkLst>
        <pc:graphicFrameChg chg="mod modGraphic">
          <ac:chgData name="Ives, Samantha" userId="S::samantha.ives@telford.gov.uk::641fd1ba-9a1f-4712-8e1c-05cefdc6c911" providerId="AD" clId="Web-{FAC783D0-835B-77CB-4BE4-EDE3B05D30DF}" dt="2021-10-11T10:33:19.641" v="4"/>
          <ac:graphicFrameMkLst>
            <pc:docMk/>
            <pc:sldMk cId="4083858281" sldId="282"/>
            <ac:graphicFrameMk id="4" creationId="{00000000-0000-0000-0000-000000000000}"/>
          </ac:graphicFrameMkLst>
        </pc:graphicFrameChg>
      </pc:sldChg>
    </pc:docChg>
  </pc:docChgLst>
  <pc:docChgLst>
    <pc:chgData name="Ives, Samantha" userId="S::samantha.ives@telford.gov.uk::641fd1ba-9a1f-4712-8e1c-05cefdc6c911" providerId="AD" clId="Web-{FF1238A1-0CDA-D0B4-228A-C2FEB7CDDCEC}"/>
    <pc:docChg chg="modSld">
      <pc:chgData name="Ives, Samantha" userId="S::samantha.ives@telford.gov.uk::641fd1ba-9a1f-4712-8e1c-05cefdc6c911" providerId="AD" clId="Web-{FF1238A1-0CDA-D0B4-228A-C2FEB7CDDCEC}" dt="2021-10-27T14:07:48.719" v="300" actId="20577"/>
      <pc:docMkLst>
        <pc:docMk/>
      </pc:docMkLst>
      <pc:sldChg chg="modSp">
        <pc:chgData name="Ives, Samantha" userId="S::samantha.ives@telford.gov.uk::641fd1ba-9a1f-4712-8e1c-05cefdc6c911" providerId="AD" clId="Web-{FF1238A1-0CDA-D0B4-228A-C2FEB7CDDCEC}" dt="2021-10-27T13:38:54.331" v="241" actId="20577"/>
        <pc:sldMkLst>
          <pc:docMk/>
          <pc:sldMk cId="2868315367" sldId="277"/>
        </pc:sldMkLst>
        <pc:spChg chg="mod">
          <ac:chgData name="Ives, Samantha" userId="S::samantha.ives@telford.gov.uk::641fd1ba-9a1f-4712-8e1c-05cefdc6c911" providerId="AD" clId="Web-{FF1238A1-0CDA-D0B4-228A-C2FEB7CDDCEC}" dt="2021-10-27T13:38:54.331" v="241" actId="20577"/>
          <ac:spMkLst>
            <pc:docMk/>
            <pc:sldMk cId="2868315367" sldId="277"/>
            <ac:spMk id="2" creationId="{00000000-0000-0000-0000-000000000000}"/>
          </ac:spMkLst>
        </pc:spChg>
        <pc:picChg chg="mod">
          <ac:chgData name="Ives, Samantha" userId="S::samantha.ives@telford.gov.uk::641fd1ba-9a1f-4712-8e1c-05cefdc6c911" providerId="AD" clId="Web-{FF1238A1-0CDA-D0B4-228A-C2FEB7CDDCEC}" dt="2021-10-27T13:38:14.565" v="177" actId="1076"/>
          <ac:picMkLst>
            <pc:docMk/>
            <pc:sldMk cId="2868315367" sldId="277"/>
            <ac:picMk id="3" creationId="{24D325BA-575E-EF49-918C-4CDB5F82C82C}"/>
          </ac:picMkLst>
        </pc:picChg>
      </pc:sldChg>
      <pc:sldChg chg="modNotes">
        <pc:chgData name="Ives, Samantha" userId="S::samantha.ives@telford.gov.uk::641fd1ba-9a1f-4712-8e1c-05cefdc6c911" providerId="AD" clId="Web-{FF1238A1-0CDA-D0B4-228A-C2FEB7CDDCEC}" dt="2021-10-27T13:31:23.007" v="80"/>
        <pc:sldMkLst>
          <pc:docMk/>
          <pc:sldMk cId="4083858281" sldId="282"/>
        </pc:sldMkLst>
      </pc:sldChg>
      <pc:sldChg chg="modSp">
        <pc:chgData name="Ives, Samantha" userId="S::samantha.ives@telford.gov.uk::641fd1ba-9a1f-4712-8e1c-05cefdc6c911" providerId="AD" clId="Web-{FF1238A1-0CDA-D0B4-228A-C2FEB7CDDCEC}" dt="2021-10-27T14:07:48.719" v="300" actId="20577"/>
        <pc:sldMkLst>
          <pc:docMk/>
          <pc:sldMk cId="22520496" sldId="283"/>
        </pc:sldMkLst>
        <pc:spChg chg="mod">
          <ac:chgData name="Ives, Samantha" userId="S::samantha.ives@telford.gov.uk::641fd1ba-9a1f-4712-8e1c-05cefdc6c911" providerId="AD" clId="Web-{FF1238A1-0CDA-D0B4-228A-C2FEB7CDDCEC}" dt="2021-10-27T14:07:48.719" v="300" actId="20577"/>
          <ac:spMkLst>
            <pc:docMk/>
            <pc:sldMk cId="22520496" sldId="283"/>
            <ac:spMk id="2" creationId="{00000000-0000-0000-0000-000000000000}"/>
          </ac:spMkLst>
        </pc:spChg>
      </pc:sldChg>
      <pc:sldChg chg="modSp">
        <pc:chgData name="Ives, Samantha" userId="S::samantha.ives@telford.gov.uk::641fd1ba-9a1f-4712-8e1c-05cefdc6c911" providerId="AD" clId="Web-{FF1238A1-0CDA-D0B4-228A-C2FEB7CDDCEC}" dt="2021-10-27T13:59:03.909" v="268" actId="20577"/>
        <pc:sldMkLst>
          <pc:docMk/>
          <pc:sldMk cId="495990899" sldId="285"/>
        </pc:sldMkLst>
        <pc:spChg chg="mod">
          <ac:chgData name="Ives, Samantha" userId="S::samantha.ives@telford.gov.uk::641fd1ba-9a1f-4712-8e1c-05cefdc6c911" providerId="AD" clId="Web-{FF1238A1-0CDA-D0B4-228A-C2FEB7CDDCEC}" dt="2021-10-27T13:59:03.909" v="268" actId="20577"/>
          <ac:spMkLst>
            <pc:docMk/>
            <pc:sldMk cId="495990899" sldId="285"/>
            <ac:spMk id="2" creationId="{00000000-0000-0000-0000-000000000000}"/>
          </ac:spMkLst>
        </pc:spChg>
      </pc:sldChg>
      <pc:sldChg chg="modSp">
        <pc:chgData name="Ives, Samantha" userId="S::samantha.ives@telford.gov.uk::641fd1ba-9a1f-4712-8e1c-05cefdc6c911" providerId="AD" clId="Web-{FF1238A1-0CDA-D0B4-228A-C2FEB7CDDCEC}" dt="2021-10-27T13:51:41.085" v="244" actId="20577"/>
        <pc:sldMkLst>
          <pc:docMk/>
          <pc:sldMk cId="1485756143" sldId="287"/>
        </pc:sldMkLst>
        <pc:spChg chg="mod">
          <ac:chgData name="Ives, Samantha" userId="S::samantha.ives@telford.gov.uk::641fd1ba-9a1f-4712-8e1c-05cefdc6c911" providerId="AD" clId="Web-{FF1238A1-0CDA-D0B4-228A-C2FEB7CDDCEC}" dt="2021-10-27T13:51:41.085" v="244" actId="20577"/>
          <ac:spMkLst>
            <pc:docMk/>
            <pc:sldMk cId="1485756143" sldId="28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4369A-2EC8-4422-8F14-42DEE0A6C64B}" type="datetimeFigureOut">
              <a:rPr lang="en-GB" smtClean="0"/>
              <a:t>17/11/2021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26BEA-65D9-4044-A3CB-D80C9A9CF38D}" type="slidenum">
              <a:rPr lang="en-GB" smtClean="0"/>
              <a:t>‹#›</a:t>
            </a:fld>
            <a:endParaRPr lang="en-GB"/>
          </a:p>
        </p:txBody>
      </p:sp>
    </p:spTree>
    <p:extLst>
      <p:ext uri="{BB962C8B-B14F-4D97-AF65-F5344CB8AC3E}">
        <p14:creationId xmlns:p14="http://schemas.microsoft.com/office/powerpoint/2010/main" val="325417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focuses on Short breaks for children with disabilities.  </a:t>
            </a:r>
          </a:p>
          <a:p>
            <a:r>
              <a:rPr lang="en-GB"/>
              <a:t>It also sets a context for the work and </a:t>
            </a:r>
            <a:r>
              <a:rPr lang="en-GB" baseline="0"/>
              <a:t>related projects, </a:t>
            </a:r>
            <a:r>
              <a:rPr lang="en-GB"/>
              <a:t>outlines the legal requirements we have</a:t>
            </a:r>
            <a:r>
              <a:rPr lang="en-GB" baseline="0"/>
              <a:t> </a:t>
            </a:r>
            <a:r>
              <a:rPr lang="en-GB"/>
              <a:t>to work to,</a:t>
            </a:r>
            <a:r>
              <a:rPr lang="en-GB" baseline="0"/>
              <a:t> and the actions we wish to take to review and revise the SB offer. We want to ensure that is co-produced and sets new ways of working into the future. </a:t>
            </a:r>
            <a:endParaRPr lang="en-GB"/>
          </a:p>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1</a:t>
            </a:fld>
            <a:endParaRPr lang="en-GB"/>
          </a:p>
        </p:txBody>
      </p:sp>
    </p:spTree>
    <p:extLst>
      <p:ext uri="{BB962C8B-B14F-4D97-AF65-F5344CB8AC3E}">
        <p14:creationId xmlns:p14="http://schemas.microsoft.com/office/powerpoint/2010/main" val="347500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10</a:t>
            </a:fld>
            <a:endParaRPr lang="en-GB"/>
          </a:p>
        </p:txBody>
      </p:sp>
    </p:spTree>
    <p:extLst>
      <p:ext uri="{BB962C8B-B14F-4D97-AF65-F5344CB8AC3E}">
        <p14:creationId xmlns:p14="http://schemas.microsoft.com/office/powerpoint/2010/main" val="413764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11</a:t>
            </a:fld>
            <a:endParaRPr lang="en-GB"/>
          </a:p>
        </p:txBody>
      </p:sp>
    </p:spTree>
    <p:extLst>
      <p:ext uri="{BB962C8B-B14F-4D97-AF65-F5344CB8AC3E}">
        <p14:creationId xmlns:p14="http://schemas.microsoft.com/office/powerpoint/2010/main" val="401131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12</a:t>
            </a:fld>
            <a:endParaRPr lang="en-GB"/>
          </a:p>
        </p:txBody>
      </p:sp>
    </p:spTree>
    <p:extLst>
      <p:ext uri="{BB962C8B-B14F-4D97-AF65-F5344CB8AC3E}">
        <p14:creationId xmlns:p14="http://schemas.microsoft.com/office/powerpoint/2010/main" val="64589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goals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To</a:t>
            </a:r>
            <a:r>
              <a:rPr lang="en-GB" baseline="0"/>
              <a:t> p</a:t>
            </a:r>
            <a:r>
              <a:rPr lang="en-GB"/>
              <a:t>ublish</a:t>
            </a:r>
            <a:r>
              <a:rPr lang="en-GB" baseline="0"/>
              <a:t> a Revised Short Breaks Statement.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Understanding how</a:t>
            </a:r>
            <a:r>
              <a:rPr lang="en-GB" baseline="0"/>
              <a:t> we can make charges fair to ensure targeted activities can continue far into the future, and offer a suitable service that benefits CYP</a:t>
            </a:r>
            <a:endParaRPr lang="en-GB"/>
          </a:p>
          <a:p>
            <a:pPr marL="171450" indent="-171450">
              <a:buFont typeface="Arial" panose="020B0604020202020204" pitchFamily="34" charset="0"/>
              <a:buChar char="•"/>
            </a:pPr>
            <a:r>
              <a:rPr lang="en-GB"/>
              <a:t>Eligibility criteria should be made as clear and transparent as</a:t>
            </a:r>
            <a:r>
              <a:rPr lang="en-GB" baseline="0"/>
              <a:t> possible</a:t>
            </a:r>
            <a:endParaRPr lang="en-GB"/>
          </a:p>
          <a:p>
            <a:pPr marL="171450" indent="-171450">
              <a:buFont typeface="Arial" panose="020B0604020202020204" pitchFamily="34" charset="0"/>
              <a:buChar char="•"/>
            </a:pPr>
            <a:r>
              <a:rPr lang="en-GB"/>
              <a:t>Commissioning Community Based Activities, which</a:t>
            </a:r>
            <a:r>
              <a:rPr lang="en-GB" baseline="0"/>
              <a:t> are accessible and localised</a:t>
            </a:r>
            <a:r>
              <a:rPr lang="en-GB"/>
              <a:t>.  This</a:t>
            </a:r>
            <a:r>
              <a:rPr lang="en-GB" baseline="0"/>
              <a:t> is an o</a:t>
            </a:r>
            <a:r>
              <a:rPr lang="en-GB"/>
              <a:t>pportunity to build local community capacity via a grants system, and using My Options expertise to develop services around high and complex level needs and independent skills programmes.  This will mirror the Adult Social care vision for My Options Services.</a:t>
            </a:r>
          </a:p>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2</a:t>
            </a:fld>
            <a:endParaRPr lang="en-GB"/>
          </a:p>
        </p:txBody>
      </p:sp>
    </p:spTree>
    <p:extLst>
      <p:ext uri="{BB962C8B-B14F-4D97-AF65-F5344CB8AC3E}">
        <p14:creationId xmlns:p14="http://schemas.microsoft.com/office/powerpoint/2010/main" val="219568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3</a:t>
            </a:fld>
            <a:endParaRPr lang="en-GB"/>
          </a:p>
        </p:txBody>
      </p:sp>
    </p:spTree>
    <p:extLst>
      <p:ext uri="{BB962C8B-B14F-4D97-AF65-F5344CB8AC3E}">
        <p14:creationId xmlns:p14="http://schemas.microsoft.com/office/powerpoint/2010/main" val="30120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a:t>The Short Breaks Regulations 2011 place a legal duty for all local authorities to produce a statement explaining what ‘short break services’ are available to children with disabilities and their families, and how they could access them. </a:t>
            </a:r>
          </a:p>
          <a:p>
            <a:pPr fontAlgn="base"/>
            <a:r>
              <a:rPr lang="en-GB"/>
              <a:t>The council has to publish the statement online, and review it regularly.</a:t>
            </a:r>
          </a:p>
          <a:p>
            <a:r>
              <a:rPr lang="en-GB"/>
              <a:t>Short Breaks are intended to benefit children and</a:t>
            </a:r>
            <a:r>
              <a:rPr lang="en-GB" baseline="0"/>
              <a:t> their families</a:t>
            </a:r>
            <a:r>
              <a:rPr lang="en-GB"/>
              <a:t>. Children benefit from new interests, relationships and activities, while parents can catch up with ‘everyday activities’, attend to their wellbeing, access opportunities, and maintain their social life.</a:t>
            </a:r>
          </a:p>
          <a:p>
            <a:r>
              <a:rPr lang="en-GB"/>
              <a:t>Targeted Short Breaks activities provide both</a:t>
            </a:r>
            <a:r>
              <a:rPr lang="en-GB" baseline="0"/>
              <a:t> </a:t>
            </a:r>
            <a:r>
              <a:rPr lang="en-GB"/>
              <a:t>preventative and supportive opportunities,</a:t>
            </a:r>
            <a:r>
              <a:rPr lang="en-GB" baseline="0"/>
              <a:t> </a:t>
            </a:r>
            <a:r>
              <a:rPr lang="en-GB"/>
              <a:t>that: </a:t>
            </a:r>
          </a:p>
          <a:p>
            <a:pPr lvl="1" fontAlgn="base"/>
            <a:r>
              <a:rPr lang="en-GB" sz="2600"/>
              <a:t>Are flexible, reliable and regular; to meet your family’s needs as</a:t>
            </a:r>
            <a:r>
              <a:rPr lang="en-GB" sz="2600" baseline="0"/>
              <a:t> they develop</a:t>
            </a:r>
            <a:endParaRPr lang="en-GB" sz="2600"/>
          </a:p>
          <a:p>
            <a:pPr lvl="1" fontAlgn="base"/>
            <a:r>
              <a:rPr lang="en-GB" sz="2600"/>
              <a:t>Reach groups of parents who may need extra help</a:t>
            </a:r>
            <a:r>
              <a:rPr lang="en-GB" sz="2600" baseline="0"/>
              <a:t> to engage with services</a:t>
            </a:r>
            <a:endParaRPr lang="en-GB" sz="2600"/>
          </a:p>
          <a:p>
            <a:pPr lvl="1" fontAlgn="base"/>
            <a:r>
              <a:rPr lang="en-GB" sz="2600"/>
              <a:t>Build on universal services (those that are already provided by the Council,</a:t>
            </a:r>
            <a:r>
              <a:rPr lang="en-GB" sz="2600" baseline="0"/>
              <a:t> like leisure centres, libraries, </a:t>
            </a:r>
            <a:r>
              <a:rPr lang="en-GB" sz="2600" baseline="0" err="1"/>
              <a:t>etc</a:t>
            </a:r>
            <a:r>
              <a:rPr lang="en-GB" sz="2600" baseline="0"/>
              <a:t>)</a:t>
            </a:r>
            <a:endParaRPr lang="en-GB" sz="2600"/>
          </a:p>
          <a:p>
            <a:pPr lvl="1" fontAlgn="base"/>
            <a:r>
              <a:rPr lang="en-GB" sz="2600"/>
              <a:t>Promote greater levels of confidence and competence for moving towards adult life,</a:t>
            </a:r>
            <a:r>
              <a:rPr lang="en-GB" sz="2600" baseline="0"/>
              <a:t> providing key skills</a:t>
            </a:r>
            <a:endParaRPr lang="en-GB" sz="2600"/>
          </a:p>
          <a:p>
            <a:pPr lvl="1" fontAlgn="base"/>
            <a:r>
              <a:rPr lang="en-GB" sz="2600"/>
              <a:t>Include: day-time care, overnight care </a:t>
            </a:r>
          </a:p>
          <a:p>
            <a:pPr lvl="1" fontAlgn="base"/>
            <a:r>
              <a:rPr lang="en-GB" sz="2600"/>
              <a:t>Participate in educational and recreational activities,</a:t>
            </a:r>
            <a:r>
              <a:rPr lang="en-GB" sz="2600" baseline="0"/>
              <a:t> like sports and hobbies</a:t>
            </a:r>
            <a:endParaRPr lang="en-GB" sz="2600"/>
          </a:p>
          <a:p>
            <a:pPr lvl="1" fontAlgn="base"/>
            <a:r>
              <a:rPr lang="en-GB" sz="2600"/>
              <a:t>Culturally and age appropriate for our users</a:t>
            </a:r>
          </a:p>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4</a:t>
            </a:fld>
            <a:endParaRPr lang="en-GB"/>
          </a:p>
        </p:txBody>
      </p:sp>
    </p:spTree>
    <p:extLst>
      <p:ext uri="{BB962C8B-B14F-4D97-AF65-F5344CB8AC3E}">
        <p14:creationId xmlns:p14="http://schemas.microsoft.com/office/powerpoint/2010/main" val="205945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We also</a:t>
            </a:r>
            <a:r>
              <a:rPr lang="en-GB" sz="1200" baseline="0"/>
              <a:t> know </a:t>
            </a:r>
            <a:r>
              <a:rPr lang="en-GB" sz="1200"/>
              <a:t>16% of mothers of disabled children work, compared with 61% of other mothers.  Disabled children are more likely to live in single parent households.</a:t>
            </a:r>
          </a:p>
          <a:p>
            <a:r>
              <a:rPr lang="en-GB" sz="1200"/>
              <a:t>Index of </a:t>
            </a:r>
            <a:r>
              <a:rPr lang="en-GB" sz="1200">
                <a:solidFill>
                  <a:srgbClr val="404040"/>
                </a:solidFill>
                <a:cs typeface="Calibri" panose="020F0502020204030204" pitchFamily="34" charset="0"/>
              </a:rPr>
              <a:t>Multiple Deprivation 2019 ranked T&amp;W as 65th most deprived area with </a:t>
            </a:r>
            <a:r>
              <a:rPr lang="en-GB" sz="1200" err="1">
                <a:solidFill>
                  <a:srgbClr val="404040"/>
                </a:solidFill>
                <a:cs typeface="Calibri" panose="020F0502020204030204" pitchFamily="34" charset="0"/>
              </a:rPr>
              <a:t>approx</a:t>
            </a:r>
            <a:r>
              <a:rPr lang="en-GB" sz="1200">
                <a:solidFill>
                  <a:srgbClr val="404040"/>
                </a:solidFill>
                <a:cs typeface="Calibri" panose="020F0502020204030204" pitchFamily="34" charset="0"/>
              </a:rPr>
              <a:t> 15% (27,000 people) living in intensely deprived</a:t>
            </a:r>
            <a:r>
              <a:rPr lang="en-GB" sz="1200" baseline="0">
                <a:solidFill>
                  <a:srgbClr val="404040"/>
                </a:solidFill>
                <a:cs typeface="Calibri" panose="020F0502020204030204" pitchFamily="34" charset="0"/>
              </a:rPr>
              <a:t> areas- amongst the 10% in England.</a:t>
            </a:r>
            <a:endParaRPr lang="en-GB" sz="1200">
              <a:solidFill>
                <a:srgbClr val="404040"/>
              </a:solidFill>
              <a:cs typeface="Calibri" panose="020F0502020204030204" pitchFamily="34" charset="0"/>
            </a:endParaRPr>
          </a:p>
          <a:p>
            <a:r>
              <a:rPr lang="en-GB" sz="1200"/>
              <a:t>2011 census- the proportion of 0-15 year olds with a long term health problem or disability was higher than the England average. 4.6% (1,562 children) had a long term health problem or disability that “limited their day to day activities” compared to 3.7% for England. Day to day activities were “limited a lot “for 1.8% (638) and a limited a little for 2.7% (924)</a:t>
            </a:r>
          </a:p>
          <a:p>
            <a:r>
              <a:rPr lang="en-GB" sz="1200"/>
              <a:t>In 2019, 18.7% of pupils (5,545 children) in Telford and Wrekin were SEND. This was significantly higher than the average for England (14.8%)</a:t>
            </a:r>
          </a:p>
          <a:p>
            <a:r>
              <a:rPr lang="en-GB" sz="1200"/>
              <a:t>As at </a:t>
            </a:r>
            <a:r>
              <a:rPr lang="en-GB" sz="1200" b="1">
                <a:solidFill>
                  <a:srgbClr val="FF0000"/>
                </a:solidFill>
              </a:rPr>
              <a:t>August</a:t>
            </a:r>
            <a:r>
              <a:rPr lang="en-GB" sz="1200" b="1" baseline="0">
                <a:solidFill>
                  <a:srgbClr val="FF0000"/>
                </a:solidFill>
              </a:rPr>
              <a:t> 2021</a:t>
            </a:r>
            <a:r>
              <a:rPr lang="en-GB" sz="1200" b="1">
                <a:solidFill>
                  <a:srgbClr val="FF0000"/>
                </a:solidFill>
              </a:rPr>
              <a:t>, </a:t>
            </a:r>
            <a:r>
              <a:rPr lang="en-GB" sz="1200"/>
              <a:t>there were </a:t>
            </a:r>
            <a:r>
              <a:rPr lang="en-GB" sz="1200" b="1">
                <a:solidFill>
                  <a:srgbClr val="FF0000"/>
                </a:solidFill>
              </a:rPr>
              <a:t>368</a:t>
            </a:r>
            <a:r>
              <a:rPr lang="en-GB" sz="1200"/>
              <a:t> children with disabilities caseload and 227 social care personal budgets</a:t>
            </a:r>
          </a:p>
          <a:p>
            <a:r>
              <a:rPr lang="en-GB" sz="1200" b="1">
                <a:solidFill>
                  <a:srgbClr val="FF0000"/>
                </a:solidFill>
              </a:rPr>
              <a:t>162</a:t>
            </a:r>
            <a:r>
              <a:rPr lang="en-GB" sz="1200"/>
              <a:t> number of children regularly access the current Short Breaks Activities offered by My Options</a:t>
            </a:r>
          </a:p>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5</a:t>
            </a:fld>
            <a:endParaRPr lang="en-GB"/>
          </a:p>
        </p:txBody>
      </p:sp>
    </p:spTree>
    <p:extLst>
      <p:ext uri="{BB962C8B-B14F-4D97-AF65-F5344CB8AC3E}">
        <p14:creationId xmlns:p14="http://schemas.microsoft.com/office/powerpoint/2010/main" val="321029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Looking</a:t>
            </a:r>
            <a:r>
              <a:rPr lang="en-GB" baseline="0"/>
              <a:t> at the current Short Breaks Offer demonstrates the potential for development:</a:t>
            </a:r>
          </a:p>
          <a:p>
            <a:pPr marL="171450" indent="-171450">
              <a:buFont typeface="Arial" panose="020B0604020202020204" pitchFamily="34" charset="0"/>
              <a:buChar char="•"/>
            </a:pPr>
            <a:r>
              <a:rPr lang="en-GB" baseline="0"/>
              <a:t>Universal – We recognise an opportunity to support existing groups, like leisure centres, libraries, and </a:t>
            </a:r>
            <a:r>
              <a:rPr lang="en-GB" baseline="0" err="1"/>
              <a:t>highstreet</a:t>
            </a:r>
            <a:r>
              <a:rPr lang="en-GB" baseline="0"/>
              <a:t> services, to be more inclusive.</a:t>
            </a:r>
            <a:r>
              <a:rPr lang="en-GB"/>
              <a:t> </a:t>
            </a:r>
            <a:r>
              <a:rPr lang="en-GB" baseline="0"/>
              <a:t> We are aiming to create an inclusivity toolkit</a:t>
            </a:r>
            <a:r>
              <a:rPr lang="en-GB"/>
              <a:t> to support this</a:t>
            </a:r>
            <a:endParaRPr lang="en-GB" baseline="0">
              <a:cs typeface="Calibri"/>
            </a:endParaRPr>
          </a:p>
          <a:p>
            <a:pPr marL="171450" indent="-171450">
              <a:buFont typeface="Arial" panose="020B0604020202020204" pitchFamily="34" charset="0"/>
              <a:buChar char="•"/>
            </a:pPr>
            <a:r>
              <a:rPr lang="en-GB" baseline="0"/>
              <a:t>Targeted – There is an opportunity to grow the range of activities and your access to them.</a:t>
            </a:r>
            <a:r>
              <a:rPr lang="en-GB"/>
              <a:t> </a:t>
            </a:r>
            <a:r>
              <a:rPr lang="en-GB" baseline="0"/>
              <a:t> (We know that Shropshire </a:t>
            </a:r>
            <a:r>
              <a:rPr lang="en-GB" baseline="0" err="1"/>
              <a:t>Actio</a:t>
            </a:r>
            <a:r>
              <a:rPr lang="en-GB" baseline="0"/>
              <a:t> have done this and have increased satisfaction from their families, as well as more providers).</a:t>
            </a:r>
            <a:r>
              <a:rPr lang="en-GB"/>
              <a:t>  </a:t>
            </a:r>
            <a:endParaRPr lang="en-GB" baseline="0"/>
          </a:p>
          <a:p>
            <a:pPr marL="171450" indent="-171450">
              <a:buFont typeface="Arial" panose="020B0604020202020204" pitchFamily="34" charset="0"/>
              <a:buChar char="•"/>
            </a:pPr>
            <a:r>
              <a:rPr lang="en-GB"/>
              <a:t>Specialist – there are local sufficiency challenges regarding specialist care and support, in common with many other LA's.  We are working with the market to address this</a:t>
            </a:r>
            <a:endParaRPr lang="en-GB">
              <a:cs typeface="Calibri"/>
            </a:endParaRPr>
          </a:p>
        </p:txBody>
      </p:sp>
      <p:sp>
        <p:nvSpPr>
          <p:cNvPr id="4" name="Slide Number Placeholder 3"/>
          <p:cNvSpPr>
            <a:spLocks noGrp="1"/>
          </p:cNvSpPr>
          <p:nvPr>
            <p:ph type="sldNum" sz="quarter" idx="10"/>
          </p:nvPr>
        </p:nvSpPr>
        <p:spPr/>
        <p:txBody>
          <a:bodyPr/>
          <a:lstStyle/>
          <a:p>
            <a:fld id="{85526BEA-65D9-4044-A3CB-D80C9A9CF38D}" type="slidenum">
              <a:rPr lang="en-GB" smtClean="0"/>
              <a:t>6</a:t>
            </a:fld>
            <a:endParaRPr lang="en-GB"/>
          </a:p>
        </p:txBody>
      </p:sp>
    </p:spTree>
    <p:extLst>
      <p:ext uri="{BB962C8B-B14F-4D97-AF65-F5344CB8AC3E}">
        <p14:creationId xmlns:p14="http://schemas.microsoft.com/office/powerpoint/2010/main" val="126243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7</a:t>
            </a:fld>
            <a:endParaRPr lang="en-GB"/>
          </a:p>
        </p:txBody>
      </p:sp>
    </p:spTree>
    <p:extLst>
      <p:ext uri="{BB962C8B-B14F-4D97-AF65-F5344CB8AC3E}">
        <p14:creationId xmlns:p14="http://schemas.microsoft.com/office/powerpoint/2010/main" val="252232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Opening up opportunities in activity, </a:t>
            </a:r>
            <a:r>
              <a:rPr lang="en-GB" err="1">
                <a:cs typeface="Calibri"/>
              </a:rPr>
              <a:t>locationa</a:t>
            </a:r>
            <a:r>
              <a:rPr lang="en-GB">
                <a:cs typeface="Calibri"/>
              </a:rPr>
              <a:t> d time</a:t>
            </a:r>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8</a:t>
            </a:fld>
            <a:endParaRPr lang="en-GB"/>
          </a:p>
        </p:txBody>
      </p:sp>
    </p:spTree>
    <p:extLst>
      <p:ext uri="{BB962C8B-B14F-4D97-AF65-F5344CB8AC3E}">
        <p14:creationId xmlns:p14="http://schemas.microsoft.com/office/powerpoint/2010/main" val="387881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526BEA-65D9-4044-A3CB-D80C9A9CF38D}" type="slidenum">
              <a:rPr lang="en-GB" smtClean="0"/>
              <a:t>9</a:t>
            </a:fld>
            <a:endParaRPr lang="en-GB"/>
          </a:p>
        </p:txBody>
      </p:sp>
    </p:spTree>
    <p:extLst>
      <p:ext uri="{BB962C8B-B14F-4D97-AF65-F5344CB8AC3E}">
        <p14:creationId xmlns:p14="http://schemas.microsoft.com/office/powerpoint/2010/main" val="55918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B9D37C-B178-4F4D-A7AC-13F38B3885C7}"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152539-1169-46ED-94ED-E8966EBE2521}" type="slidenum">
              <a:rPr lang="en-US" altLang="en-US"/>
              <a:pPr>
                <a:defRPr/>
              </a:pPr>
              <a:t>‹#›</a:t>
            </a:fld>
            <a:endParaRPr lang="en-US" altLang="en-US"/>
          </a:p>
        </p:txBody>
      </p:sp>
    </p:spTree>
    <p:extLst>
      <p:ext uri="{BB962C8B-B14F-4D97-AF65-F5344CB8AC3E}">
        <p14:creationId xmlns:p14="http://schemas.microsoft.com/office/powerpoint/2010/main" val="382102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0C7FC76-8BDE-4140-B310-73B149B8FE3E}"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700A8A-4267-418B-9F8D-3A948CD504A7}" type="slidenum">
              <a:rPr lang="en-US" altLang="en-US"/>
              <a:pPr>
                <a:defRPr/>
              </a:pPr>
              <a:t>‹#›</a:t>
            </a:fld>
            <a:endParaRPr lang="en-US" altLang="en-US"/>
          </a:p>
        </p:txBody>
      </p:sp>
    </p:spTree>
    <p:extLst>
      <p:ext uri="{BB962C8B-B14F-4D97-AF65-F5344CB8AC3E}">
        <p14:creationId xmlns:p14="http://schemas.microsoft.com/office/powerpoint/2010/main" val="38795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E1929D7-7B2C-4E82-B7DB-2859C56571CC}"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90C0D-2156-4079-A51F-372E7CCF2721}" type="slidenum">
              <a:rPr lang="en-US" altLang="en-US"/>
              <a:pPr>
                <a:defRPr/>
              </a:pPr>
              <a:t>‹#›</a:t>
            </a:fld>
            <a:endParaRPr lang="en-US" altLang="en-US"/>
          </a:p>
        </p:txBody>
      </p:sp>
    </p:spTree>
    <p:extLst>
      <p:ext uri="{BB962C8B-B14F-4D97-AF65-F5344CB8AC3E}">
        <p14:creationId xmlns:p14="http://schemas.microsoft.com/office/powerpoint/2010/main" val="143359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9DC786B-F79E-4096-8DAD-7443FA1F6FBC}"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FBF47-22A0-4448-8E89-92F82468DAA5}" type="slidenum">
              <a:rPr lang="en-US" altLang="en-US"/>
              <a:pPr>
                <a:defRPr/>
              </a:pPr>
              <a:t>‹#›</a:t>
            </a:fld>
            <a:endParaRPr lang="en-US" altLang="en-US"/>
          </a:p>
        </p:txBody>
      </p:sp>
    </p:spTree>
    <p:extLst>
      <p:ext uri="{BB962C8B-B14F-4D97-AF65-F5344CB8AC3E}">
        <p14:creationId xmlns:p14="http://schemas.microsoft.com/office/powerpoint/2010/main" val="266803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350E4F8-5487-4AFA-BA2E-F047A29D0D7E}"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91F391-CBC3-4CB2-B432-50ED14881F34}" type="slidenum">
              <a:rPr lang="en-US" altLang="en-US"/>
              <a:pPr>
                <a:defRPr/>
              </a:pPr>
              <a:t>‹#›</a:t>
            </a:fld>
            <a:endParaRPr lang="en-US" altLang="en-US"/>
          </a:p>
        </p:txBody>
      </p:sp>
    </p:spTree>
    <p:extLst>
      <p:ext uri="{BB962C8B-B14F-4D97-AF65-F5344CB8AC3E}">
        <p14:creationId xmlns:p14="http://schemas.microsoft.com/office/powerpoint/2010/main" val="17735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E33EE7AF-76CF-4C8C-B043-5754273FB2BD}" type="datetimeFigureOut">
              <a:rPr lang="en-US"/>
              <a:pPr>
                <a:defRPr/>
              </a:pPr>
              <a:t>11/17/2021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C21368-E6CA-4B84-BEC7-73D09C80113D}" type="slidenum">
              <a:rPr lang="en-US" altLang="en-US"/>
              <a:pPr>
                <a:defRPr/>
              </a:pPr>
              <a:t>‹#›</a:t>
            </a:fld>
            <a:endParaRPr lang="en-US" altLang="en-US"/>
          </a:p>
        </p:txBody>
      </p:sp>
    </p:spTree>
    <p:extLst>
      <p:ext uri="{BB962C8B-B14F-4D97-AF65-F5344CB8AC3E}">
        <p14:creationId xmlns:p14="http://schemas.microsoft.com/office/powerpoint/2010/main" val="331073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FBAEBF9-D901-4075-A9EA-82D50C84D5AD}" type="datetimeFigureOut">
              <a:rPr lang="en-US"/>
              <a:pPr>
                <a:defRPr/>
              </a:pPr>
              <a:t>11/17/2021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5501125-BBF5-45AB-951D-690494C6EF8D}" type="slidenum">
              <a:rPr lang="en-US" altLang="en-US"/>
              <a:pPr>
                <a:defRPr/>
              </a:pPr>
              <a:t>‹#›</a:t>
            </a:fld>
            <a:endParaRPr lang="en-US" altLang="en-US"/>
          </a:p>
        </p:txBody>
      </p:sp>
    </p:spTree>
    <p:extLst>
      <p:ext uri="{BB962C8B-B14F-4D97-AF65-F5344CB8AC3E}">
        <p14:creationId xmlns:p14="http://schemas.microsoft.com/office/powerpoint/2010/main" val="207589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2DD010-6BA2-403E-A27D-99AE8BD6233C}" type="datetimeFigureOut">
              <a:rPr lang="en-US"/>
              <a:pPr>
                <a:defRPr/>
              </a:pPr>
              <a:t>11/17/2021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E27074-DC86-44F1-B1BF-E03207317BB6}" type="slidenum">
              <a:rPr lang="en-US" altLang="en-US"/>
              <a:pPr>
                <a:defRPr/>
              </a:pPr>
              <a:t>‹#›</a:t>
            </a:fld>
            <a:endParaRPr lang="en-US" altLang="en-US"/>
          </a:p>
        </p:txBody>
      </p:sp>
    </p:spTree>
    <p:extLst>
      <p:ext uri="{BB962C8B-B14F-4D97-AF65-F5344CB8AC3E}">
        <p14:creationId xmlns:p14="http://schemas.microsoft.com/office/powerpoint/2010/main" val="30857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4B7AA2-B5FB-4609-BB9C-AA2FFF21C183}" type="datetimeFigureOut">
              <a:rPr lang="en-US"/>
              <a:pPr>
                <a:defRPr/>
              </a:pPr>
              <a:t>11/17/2021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51BD23-B6C4-42F0-B911-CB821F640FE3}" type="slidenum">
              <a:rPr lang="en-US" altLang="en-US"/>
              <a:pPr>
                <a:defRPr/>
              </a:pPr>
              <a:t>‹#›</a:t>
            </a:fld>
            <a:endParaRPr lang="en-US" altLang="en-US"/>
          </a:p>
        </p:txBody>
      </p:sp>
    </p:spTree>
    <p:extLst>
      <p:ext uri="{BB962C8B-B14F-4D97-AF65-F5344CB8AC3E}">
        <p14:creationId xmlns:p14="http://schemas.microsoft.com/office/powerpoint/2010/main" val="342710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C65D87E-737D-429F-81D0-B1E9937527AB}" type="datetimeFigureOut">
              <a:rPr lang="en-US"/>
              <a:pPr>
                <a:defRPr/>
              </a:pPr>
              <a:t>11/17/2021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9FAA75-3651-459E-B770-F1B408AC4B7A}" type="slidenum">
              <a:rPr lang="en-US" altLang="en-US"/>
              <a:pPr>
                <a:defRPr/>
              </a:pPr>
              <a:t>‹#›</a:t>
            </a:fld>
            <a:endParaRPr lang="en-US" altLang="en-US"/>
          </a:p>
        </p:txBody>
      </p:sp>
    </p:spTree>
    <p:extLst>
      <p:ext uri="{BB962C8B-B14F-4D97-AF65-F5344CB8AC3E}">
        <p14:creationId xmlns:p14="http://schemas.microsoft.com/office/powerpoint/2010/main" val="197247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3E714F5-3D1A-4D42-A2BF-84DBBB22670C}" type="datetimeFigureOut">
              <a:rPr lang="en-US"/>
              <a:pPr>
                <a:defRPr/>
              </a:pPr>
              <a:t>11/17/2021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9EF342-1458-44B8-B45F-A5B620362BC8}" type="slidenum">
              <a:rPr lang="en-US" altLang="en-US"/>
              <a:pPr>
                <a:defRPr/>
              </a:pPr>
              <a:t>‹#›</a:t>
            </a:fld>
            <a:endParaRPr lang="en-US" altLang="en-US"/>
          </a:p>
        </p:txBody>
      </p:sp>
    </p:spTree>
    <p:extLst>
      <p:ext uri="{BB962C8B-B14F-4D97-AF65-F5344CB8AC3E}">
        <p14:creationId xmlns:p14="http://schemas.microsoft.com/office/powerpoint/2010/main" val="64040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0E48FEE-1B6B-44AF-A723-FC1C4F2DA145}" type="datetimeFigureOut">
              <a:rPr lang="en-US"/>
              <a:pPr>
                <a:defRPr/>
              </a:pPr>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E535AA5-E181-4E6E-8E32-AC262C8EC0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ShortBreaks@telford.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telfordsend.org.uk/homepage/16/activities_and_events" TargetMode="External"/><Relationship Id="rId4" Type="http://schemas.openxmlformats.org/officeDocument/2006/relationships/hyperlink" Target="https://actioconsortium.wixsite.com/website/all-in-short-breaks-shropshi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74B8E3-863B-6345-8665-B850D9D7EFEA}"/>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A8E8D653-2A57-3B46-A032-E80331F2A814}"/>
              </a:ext>
            </a:extLst>
          </p:cNvPr>
          <p:cNvPicPr>
            <a:picLocks noChangeAspect="1"/>
          </p:cNvPicPr>
          <p:nvPr/>
        </p:nvPicPr>
        <p:blipFill>
          <a:blip r:embed="rId3"/>
          <a:srcRect/>
          <a:stretch/>
        </p:blipFill>
        <p:spPr>
          <a:xfrm>
            <a:off x="0" y="3048"/>
            <a:ext cx="9144000" cy="6851904"/>
          </a:xfrm>
          <a:prstGeom prst="rect">
            <a:avLst/>
          </a:prstGeom>
        </p:spPr>
      </p:pic>
      <p:sp>
        <p:nvSpPr>
          <p:cNvPr id="2" name="TextBox 1">
            <a:extLst>
              <a:ext uri="{FF2B5EF4-FFF2-40B4-BE49-F238E27FC236}">
                <a16:creationId xmlns:a16="http://schemas.microsoft.com/office/drawing/2014/main" id="{ED6967FF-49B8-5E40-A80E-2515697D7FEF}"/>
              </a:ext>
            </a:extLst>
          </p:cNvPr>
          <p:cNvSpPr txBox="1"/>
          <p:nvPr/>
        </p:nvSpPr>
        <p:spPr>
          <a:xfrm>
            <a:off x="199696" y="6074979"/>
            <a:ext cx="6159062" cy="461665"/>
          </a:xfrm>
          <a:prstGeom prst="rect">
            <a:avLst/>
          </a:prstGeom>
          <a:noFill/>
        </p:spPr>
        <p:txBody>
          <a:bodyPr wrap="square" rtlCol="0">
            <a:spAutoFit/>
          </a:bodyPr>
          <a:lstStyle/>
          <a:p>
            <a:r>
              <a:rPr lang="en-GB" sz="1200">
                <a:solidFill>
                  <a:schemeClr val="bg1"/>
                </a:solidFill>
              </a:rPr>
              <a:t> </a:t>
            </a:r>
          </a:p>
          <a:p>
            <a:r>
              <a:rPr lang="en-GB" sz="1200">
                <a:solidFill>
                  <a:schemeClr val="bg1"/>
                </a:solidFill>
              </a:rPr>
              <a:t>Short Breaks</a:t>
            </a:r>
            <a:endParaRPr lang="en-US" sz="1200">
              <a:solidFill>
                <a:schemeClr val="bg1"/>
              </a:solidFill>
            </a:endParaRPr>
          </a:p>
        </p:txBody>
      </p:sp>
      <p:sp>
        <p:nvSpPr>
          <p:cNvPr id="5" name="Title 1"/>
          <p:cNvSpPr txBox="1">
            <a:spLocks/>
          </p:cNvSpPr>
          <p:nvPr/>
        </p:nvSpPr>
        <p:spPr bwMode="auto">
          <a:xfrm>
            <a:off x="0" y="498764"/>
            <a:ext cx="9144000" cy="4765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r>
              <a:rPr lang="en-GB">
                <a:cs typeface="Calibri Light"/>
              </a:rPr>
              <a:t>Short Breaks </a:t>
            </a:r>
          </a:p>
          <a:p>
            <a:r>
              <a:rPr lang="en-GB">
                <a:cs typeface="Calibri Light"/>
              </a:rPr>
              <a:t>Consultation &amp; Engagement Autumn 2021</a:t>
            </a:r>
            <a:br>
              <a:rPr lang="en-GB">
                <a:cs typeface="Calibri Light"/>
              </a:rPr>
            </a:br>
            <a:endParaRPr lang="en-GB"/>
          </a:p>
        </p:txBody>
      </p:sp>
    </p:spTree>
    <p:extLst>
      <p:ext uri="{BB962C8B-B14F-4D97-AF65-F5344CB8AC3E}">
        <p14:creationId xmlns:p14="http://schemas.microsoft.com/office/powerpoint/2010/main" val="37213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449196" y="509114"/>
            <a:ext cx="8228000" cy="6001643"/>
          </a:xfrm>
          <a:prstGeom prst="rect">
            <a:avLst/>
          </a:prstGeom>
        </p:spPr>
        <p:txBody>
          <a:bodyPr wrap="square" lIns="91440" tIns="45720" rIns="91440" bIns="45720" anchor="t">
            <a:spAutoFit/>
          </a:bodyPr>
          <a:lstStyle/>
          <a:p>
            <a:r>
              <a:rPr lang="en-GB" altLang="en-US" sz="2400" b="1">
                <a:solidFill>
                  <a:srgbClr val="000000"/>
                </a:solidFill>
                <a:latin typeface="Arial"/>
                <a:ea typeface="Calibri" panose="020F0502020204030204" pitchFamily="34" charset="0"/>
                <a:cs typeface="Segoe UI"/>
              </a:rPr>
              <a:t>Eligibility Criteria for Targeted Activities</a:t>
            </a:r>
          </a:p>
          <a:p>
            <a:endParaRPr lang="en-GB" altLang="en-US" sz="2400" b="1">
              <a:cs typeface="Segoe UI"/>
            </a:endParaRPr>
          </a:p>
          <a:p>
            <a:r>
              <a:rPr lang="en-GB" altLang="en-US" sz="2400">
                <a:latin typeface="Arial"/>
                <a:cs typeface="Segoe UI"/>
              </a:rPr>
              <a:t>The Short Breaks Statement keeps the same eligibility criteria for access to targeted activities. </a:t>
            </a:r>
          </a:p>
          <a:p>
            <a:endParaRPr lang="en-GB" altLang="en-US" sz="2400">
              <a:cs typeface="Segoe UI"/>
            </a:endParaRPr>
          </a:p>
          <a:p>
            <a:r>
              <a:rPr lang="en-GB" altLang="en-US" sz="2400">
                <a:latin typeface="Arial"/>
                <a:cs typeface="Segoe UI"/>
              </a:rPr>
              <a:t>The Targeted Activities are specifically designed for children and young people that are:</a:t>
            </a:r>
            <a:endParaRPr lang="en-GB" altLang="en-US" sz="2400">
              <a:cs typeface="Segoe UI"/>
            </a:endParaRPr>
          </a:p>
          <a:p>
            <a:pPr marL="342900" indent="-342900">
              <a:buFontTx/>
              <a:buChar char="-"/>
            </a:pPr>
            <a:r>
              <a:rPr lang="en-GB" altLang="en-US" sz="2400">
                <a:latin typeface="Arial"/>
                <a:cs typeface="Segoe UI"/>
              </a:rPr>
              <a:t>resident in Telford &amp; Wrekin</a:t>
            </a:r>
          </a:p>
          <a:p>
            <a:pPr marL="342900" indent="-342900">
              <a:buFontTx/>
              <a:buChar char="-"/>
            </a:pPr>
            <a:r>
              <a:rPr lang="en-GB" altLang="en-US" sz="2400">
                <a:latin typeface="Arial"/>
                <a:cs typeface="Segoe UI"/>
              </a:rPr>
              <a:t>aged 0-25</a:t>
            </a:r>
            <a:endParaRPr lang="en-GB" altLang="en-US" sz="2400">
              <a:cs typeface="Segoe UI"/>
            </a:endParaRPr>
          </a:p>
          <a:p>
            <a:pPr marL="342900" indent="-342900">
              <a:buFontTx/>
              <a:buChar char="-"/>
            </a:pPr>
            <a:r>
              <a:rPr lang="en-GB" altLang="en-US" sz="2400">
                <a:latin typeface="Arial"/>
                <a:cs typeface="Segoe UI"/>
              </a:rPr>
              <a:t>have a disability</a:t>
            </a:r>
          </a:p>
          <a:p>
            <a:pPr marL="342900" indent="-342900">
              <a:buFontTx/>
              <a:buChar char="-"/>
            </a:pPr>
            <a:r>
              <a:rPr lang="en-GB" altLang="en-US" sz="2400">
                <a:latin typeface="Arial"/>
                <a:cs typeface="Segoe UI"/>
              </a:rPr>
              <a:t>unable to access universal services</a:t>
            </a:r>
            <a:endParaRPr lang="en-GB" altLang="en-US" sz="2400">
              <a:cs typeface="Segoe UI"/>
            </a:endParaRPr>
          </a:p>
          <a:p>
            <a:endParaRPr lang="en-GB" altLang="en-US" sz="2400">
              <a:cs typeface="Segoe UI"/>
            </a:endParaRPr>
          </a:p>
          <a:p>
            <a:r>
              <a:rPr lang="en-GB" altLang="en-US" sz="2400">
                <a:latin typeface="Arial"/>
                <a:cs typeface="Segoe UI"/>
              </a:rPr>
              <a:t>We want to know:</a:t>
            </a:r>
          </a:p>
          <a:p>
            <a:pPr marL="457200" indent="-457200">
              <a:buAutoNum type="arabicPeriod"/>
            </a:pPr>
            <a:r>
              <a:rPr lang="en-GB" altLang="en-US" sz="2400">
                <a:latin typeface="Arial"/>
                <a:cs typeface="Segoe UI"/>
              </a:rPr>
              <a:t>Does the eligibility criteria help you to make informed choices about what is available to you?</a:t>
            </a:r>
            <a:endParaRPr lang="en-GB" altLang="en-US" sz="2400">
              <a:cs typeface="Segoe UI"/>
            </a:endParaRPr>
          </a:p>
          <a:p>
            <a:endParaRPr lang="en-GB" altLang="en-US" sz="2400" b="1">
              <a:cs typeface="Segoe UI"/>
            </a:endParaRPr>
          </a:p>
        </p:txBody>
      </p:sp>
    </p:spTree>
    <p:extLst>
      <p:ext uri="{BB962C8B-B14F-4D97-AF65-F5344CB8AC3E}">
        <p14:creationId xmlns:p14="http://schemas.microsoft.com/office/powerpoint/2010/main" val="2252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505990" y="665301"/>
            <a:ext cx="8355789" cy="4154984"/>
          </a:xfrm>
          <a:prstGeom prst="rect">
            <a:avLst/>
          </a:prstGeom>
        </p:spPr>
        <p:txBody>
          <a:bodyPr wrap="square" lIns="91440" tIns="45720" rIns="91440" bIns="45720" anchor="t">
            <a:spAutoFit/>
          </a:bodyPr>
          <a:lstStyle/>
          <a:p>
            <a:r>
              <a:rPr lang="en-GB" altLang="en-US" sz="2400" b="1">
                <a:solidFill>
                  <a:srgbClr val="000000"/>
                </a:solidFill>
                <a:latin typeface="Arial"/>
                <a:ea typeface="Calibri" panose="020F0502020204030204" pitchFamily="34" charset="0"/>
                <a:cs typeface="Segoe UI"/>
              </a:rPr>
              <a:t>Charging Policy for Targeted Activities</a:t>
            </a:r>
          </a:p>
          <a:p>
            <a:endParaRPr lang="en-GB" altLang="en-US" sz="2400" b="1">
              <a:latin typeface="Arial"/>
              <a:cs typeface="Segoe UI"/>
            </a:endParaRPr>
          </a:p>
          <a:p>
            <a:r>
              <a:rPr lang="en-GB" altLang="en-US" sz="2400">
                <a:latin typeface="Arial"/>
                <a:cs typeface="Segoe UI"/>
              </a:rPr>
              <a:t>The new Short Breaks Statement requires providers of targeted activities to charge a rate that is no more than that charged by mainstream services.</a:t>
            </a:r>
          </a:p>
          <a:p>
            <a:endParaRPr lang="en-GB" altLang="en-US" sz="2400">
              <a:latin typeface="Arial"/>
              <a:cs typeface="Segoe UI"/>
            </a:endParaRPr>
          </a:p>
          <a:p>
            <a:r>
              <a:rPr lang="en-GB" altLang="en-US" sz="2400">
                <a:latin typeface="Arial"/>
                <a:cs typeface="Segoe UI"/>
              </a:rPr>
              <a:t>The Council will agree the proposed charge by checking it out with local families.</a:t>
            </a:r>
          </a:p>
          <a:p>
            <a:endParaRPr lang="en-GB" altLang="en-US" sz="2400">
              <a:latin typeface="Arial"/>
              <a:cs typeface="Segoe UI"/>
            </a:endParaRPr>
          </a:p>
          <a:p>
            <a:r>
              <a:rPr lang="en-GB" altLang="en-US" sz="2400">
                <a:latin typeface="Arial"/>
                <a:cs typeface="Segoe UI"/>
              </a:rPr>
              <a:t>We want to know:</a:t>
            </a:r>
          </a:p>
          <a:p>
            <a:r>
              <a:rPr lang="en-GB" altLang="en-US" sz="2400">
                <a:latin typeface="Arial"/>
                <a:cs typeface="Segoe UI"/>
              </a:rPr>
              <a:t>1. Do you agree with the charging policy?</a:t>
            </a:r>
            <a:endParaRPr lang="en-GB" altLang="en-US" sz="2400" b="1">
              <a:latin typeface="Arial"/>
              <a:cs typeface="Segoe UI"/>
            </a:endParaRPr>
          </a:p>
        </p:txBody>
      </p:sp>
    </p:spTree>
    <p:extLst>
      <p:ext uri="{BB962C8B-B14F-4D97-AF65-F5344CB8AC3E}">
        <p14:creationId xmlns:p14="http://schemas.microsoft.com/office/powerpoint/2010/main" val="80902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406600" y="1275847"/>
            <a:ext cx="8625565" cy="3785652"/>
          </a:xfrm>
          <a:prstGeom prst="rect">
            <a:avLst/>
          </a:prstGeom>
        </p:spPr>
        <p:txBody>
          <a:bodyPr wrap="square" lIns="91440" tIns="45720" rIns="91440" bIns="45720" anchor="t">
            <a:spAutoFit/>
          </a:bodyPr>
          <a:lstStyle/>
          <a:p>
            <a:r>
              <a:rPr lang="en-GB" altLang="en-US" sz="2400" b="1" dirty="0">
                <a:solidFill>
                  <a:srgbClr val="000000"/>
                </a:solidFill>
                <a:latin typeface="Arial"/>
                <a:cs typeface="Segoe UI"/>
              </a:rPr>
              <a:t>What Next?</a:t>
            </a:r>
            <a:endParaRPr lang="en-GB" altLang="en-US" sz="2400" b="1" dirty="0">
              <a:solidFill>
                <a:srgbClr val="000000"/>
              </a:solidFill>
              <a:cs typeface="Segoe UI"/>
            </a:endParaRPr>
          </a:p>
          <a:p>
            <a:endParaRPr lang="en-GB" altLang="en-US" sz="2400" b="1" dirty="0">
              <a:solidFill>
                <a:srgbClr val="000000"/>
              </a:solidFill>
              <a:latin typeface="Arial"/>
              <a:cs typeface="Segoe UI"/>
            </a:endParaRPr>
          </a:p>
          <a:p>
            <a:r>
              <a:rPr lang="en-GB" altLang="en-US" sz="2400" dirty="0">
                <a:latin typeface="Arial"/>
                <a:cs typeface="Segoe UI"/>
              </a:rPr>
              <a:t>The Consultation and engagement will run through Autumn 2021.</a:t>
            </a:r>
          </a:p>
          <a:p>
            <a:endParaRPr lang="en-GB" altLang="en-US" sz="2400" dirty="0">
              <a:cs typeface="Segoe UI"/>
            </a:endParaRPr>
          </a:p>
          <a:p>
            <a:r>
              <a:rPr lang="en-GB" altLang="en-US" sz="2400" dirty="0">
                <a:latin typeface="Arial"/>
                <a:cs typeface="Segoe UI"/>
              </a:rPr>
              <a:t>All responses will be collated and analysed and used to write a report, summarising the feedback and making recommendations for how we go forward.</a:t>
            </a:r>
          </a:p>
          <a:p>
            <a:endParaRPr lang="en-GB" altLang="en-US" sz="2400" dirty="0">
              <a:latin typeface="Arial"/>
              <a:cs typeface="Segoe UI"/>
            </a:endParaRPr>
          </a:p>
          <a:p>
            <a:r>
              <a:rPr lang="en-GB" altLang="en-US" sz="2400" dirty="0">
                <a:latin typeface="Arial"/>
                <a:cs typeface="Segoe UI"/>
              </a:rPr>
              <a:t>This will be published Winter </a:t>
            </a:r>
            <a:r>
              <a:rPr lang="en-GB" altLang="en-US" sz="2400" dirty="0" smtClean="0">
                <a:latin typeface="Arial"/>
                <a:cs typeface="Segoe UI"/>
              </a:rPr>
              <a:t>2022</a:t>
            </a:r>
            <a:endParaRPr lang="en-GB" altLang="en-US" sz="2400" dirty="0">
              <a:latin typeface="Arial"/>
              <a:cs typeface="Segoe UI"/>
            </a:endParaRPr>
          </a:p>
        </p:txBody>
      </p:sp>
    </p:spTree>
    <p:extLst>
      <p:ext uri="{BB962C8B-B14F-4D97-AF65-F5344CB8AC3E}">
        <p14:creationId xmlns:p14="http://schemas.microsoft.com/office/powerpoint/2010/main" val="391510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on a bench&#10;&#10;Description automatically generated with medium confidence">
            <a:extLst>
              <a:ext uri="{FF2B5EF4-FFF2-40B4-BE49-F238E27FC236}">
                <a16:creationId xmlns:a16="http://schemas.microsoft.com/office/drawing/2014/main" id="{5C4A74EA-5A02-E741-8767-4CF9A3835C5F}"/>
              </a:ext>
            </a:extLst>
          </p:cNvPr>
          <p:cNvPicPr>
            <a:picLocks noChangeAspect="1"/>
          </p:cNvPicPr>
          <p:nvPr/>
        </p:nvPicPr>
        <p:blipFill>
          <a:blip r:embed="rId2"/>
          <a:stretch>
            <a:fillRect/>
          </a:stretch>
        </p:blipFill>
        <p:spPr>
          <a:xfrm>
            <a:off x="0" y="3048"/>
            <a:ext cx="9144000" cy="6851904"/>
          </a:xfrm>
          <a:prstGeom prst="rect">
            <a:avLst/>
          </a:prstGeom>
        </p:spPr>
      </p:pic>
    </p:spTree>
    <p:extLst>
      <p:ext uri="{BB962C8B-B14F-4D97-AF65-F5344CB8AC3E}">
        <p14:creationId xmlns:p14="http://schemas.microsoft.com/office/powerpoint/2010/main" val="58404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15297" y="-249382"/>
            <a:ext cx="9144000" cy="6858000"/>
          </a:xfrm>
          <a:prstGeom prst="rect">
            <a:avLst/>
          </a:prstGeom>
        </p:spPr>
      </p:pic>
      <p:sp>
        <p:nvSpPr>
          <p:cNvPr id="2" name="Rectangle 1"/>
          <p:cNvSpPr/>
          <p:nvPr/>
        </p:nvSpPr>
        <p:spPr>
          <a:xfrm>
            <a:off x="493664" y="263178"/>
            <a:ext cx="7435094" cy="769441"/>
          </a:xfrm>
          <a:prstGeom prst="rect">
            <a:avLst/>
          </a:prstGeom>
        </p:spPr>
        <p:txBody>
          <a:bodyPr wrap="square">
            <a:spAutoFit/>
          </a:bodyPr>
          <a:lstStyle/>
          <a:p>
            <a:r>
              <a:rPr lang="en-GB" sz="4400" b="1"/>
              <a:t>Why are we consulting?</a:t>
            </a:r>
            <a:endParaRPr lang="en-GB" sz="4400"/>
          </a:p>
        </p:txBody>
      </p:sp>
      <p:sp>
        <p:nvSpPr>
          <p:cNvPr id="4" name="Rectangle 3"/>
          <p:cNvSpPr/>
          <p:nvPr/>
        </p:nvSpPr>
        <p:spPr>
          <a:xfrm>
            <a:off x="338493" y="1529604"/>
            <a:ext cx="8805507" cy="4031873"/>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b="1"/>
              <a:t>Publish a revised Short Breaks Statement </a:t>
            </a:r>
            <a:r>
              <a:rPr lang="en-GB" sz="2400"/>
              <a:t>– </a:t>
            </a:r>
            <a:endParaRPr lang="en-GB" sz="2400" b="1"/>
          </a:p>
          <a:p>
            <a:pPr lvl="1"/>
            <a:r>
              <a:rPr lang="en-GB" sz="2000"/>
              <a:t>A clear, up to date, accessible Short Breaks offer</a:t>
            </a:r>
          </a:p>
          <a:p>
            <a:pPr lvl="1"/>
            <a:endParaRPr lang="en-GB" sz="2000"/>
          </a:p>
          <a:p>
            <a:pPr marL="342900" indent="-342900">
              <a:buFont typeface="Arial" panose="020B0604020202020204" pitchFamily="34" charset="0"/>
              <a:buChar char="•"/>
            </a:pPr>
            <a:r>
              <a:rPr lang="en-GB" sz="2400" b="1"/>
              <a:t>Confirm Eligibility for Short Breaks Activities</a:t>
            </a:r>
            <a:r>
              <a:rPr lang="en-GB" sz="2400"/>
              <a:t> – </a:t>
            </a:r>
          </a:p>
          <a:p>
            <a:pPr lvl="1"/>
            <a:r>
              <a:rPr lang="en-GB" sz="2000"/>
              <a:t>Registration process to ensure they are targeted to the right people</a:t>
            </a:r>
          </a:p>
          <a:p>
            <a:pPr lvl="1"/>
            <a:endParaRPr lang="en-GB" sz="2000"/>
          </a:p>
          <a:p>
            <a:pPr marL="342900" indent="-342900">
              <a:buFont typeface="Arial" panose="020B0604020202020204" pitchFamily="34" charset="0"/>
              <a:buChar char="•"/>
            </a:pPr>
            <a:r>
              <a:rPr lang="en-GB" sz="2400" b="1"/>
              <a:t>Update the Charging Policy for Activities </a:t>
            </a:r>
            <a:r>
              <a:rPr lang="en-GB" sz="2400"/>
              <a:t>– </a:t>
            </a:r>
          </a:p>
          <a:p>
            <a:pPr lvl="1"/>
            <a:r>
              <a:rPr lang="en-GB" sz="2000"/>
              <a:t>Charges agreed with families</a:t>
            </a:r>
          </a:p>
          <a:p>
            <a:pPr lvl="1"/>
            <a:r>
              <a:rPr lang="en-GB" sz="2000">
                <a:latin typeface="Arial"/>
                <a:cs typeface="Arial"/>
              </a:rPr>
              <a:t>That are subsidised and fair charge for providers</a:t>
            </a:r>
            <a:endParaRPr lang="en-GB" sz="2000">
              <a:cs typeface="Arial"/>
            </a:endParaRPr>
          </a:p>
          <a:p>
            <a:pPr lvl="1"/>
            <a:endParaRPr lang="en-GB" sz="2000"/>
          </a:p>
          <a:p>
            <a:pPr marL="342900" indent="-342900">
              <a:buFont typeface="Arial" panose="020B0604020202020204" pitchFamily="34" charset="0"/>
              <a:buChar char="•"/>
            </a:pPr>
            <a:r>
              <a:rPr lang="en-GB" sz="2400" b="1"/>
              <a:t>Commissioning Community Based Activities</a:t>
            </a:r>
            <a:r>
              <a:rPr lang="en-GB" sz="2400"/>
              <a:t>– </a:t>
            </a:r>
          </a:p>
          <a:p>
            <a:pPr lvl="1"/>
            <a:r>
              <a:rPr lang="en-GB" sz="2000">
                <a:cs typeface="Calibri"/>
              </a:rPr>
              <a:t>Understanding what you like and want</a:t>
            </a:r>
          </a:p>
        </p:txBody>
      </p:sp>
    </p:spTree>
    <p:extLst>
      <p:ext uri="{BB962C8B-B14F-4D97-AF65-F5344CB8AC3E}">
        <p14:creationId xmlns:p14="http://schemas.microsoft.com/office/powerpoint/2010/main" val="339327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671483" y="763756"/>
            <a:ext cx="7436197" cy="5016758"/>
          </a:xfrm>
          <a:prstGeom prst="rect">
            <a:avLst/>
          </a:prstGeom>
        </p:spPr>
        <p:txBody>
          <a:bodyPr wrap="square" lIns="91440" tIns="45720" rIns="91440" bIns="45720" anchor="t">
            <a:spAutoFit/>
          </a:bodyPr>
          <a:lstStyle/>
          <a:p>
            <a:pPr marL="0" indent="0">
              <a:buNone/>
            </a:pPr>
            <a:r>
              <a:rPr lang="en-GB" sz="4400" b="1"/>
              <a:t>Process and Timescale</a:t>
            </a:r>
          </a:p>
          <a:p>
            <a:endParaRPr lang="en-GB" sz="1200" b="1">
              <a:latin typeface="Arial"/>
              <a:cs typeface="Arial"/>
            </a:endParaRPr>
          </a:p>
          <a:p>
            <a:pPr marL="342900" indent="-342900">
              <a:buFont typeface="Arial" panose="020B0604020202020204" pitchFamily="34" charset="0"/>
              <a:buChar char="•"/>
            </a:pPr>
            <a:r>
              <a:rPr lang="en-GB" sz="2400"/>
              <a:t>Autumn 2021</a:t>
            </a:r>
          </a:p>
          <a:p>
            <a:endParaRPr lang="en-GB" sz="2400"/>
          </a:p>
          <a:p>
            <a:pPr marL="342900" indent="-342900">
              <a:buFont typeface="Arial" panose="020B0604020202020204" pitchFamily="34" charset="0"/>
              <a:buChar char="•"/>
            </a:pPr>
            <a:r>
              <a:rPr lang="en-GB" sz="2400"/>
              <a:t>Local Offer page with information </a:t>
            </a:r>
          </a:p>
          <a:p>
            <a:endParaRPr lang="en-GB" sz="2400"/>
          </a:p>
          <a:p>
            <a:pPr marL="342900" indent="-342900">
              <a:buFont typeface="Arial" panose="020B0604020202020204" pitchFamily="34" charset="0"/>
              <a:buChar char="•"/>
            </a:pPr>
            <a:r>
              <a:rPr lang="en-GB" sz="2400">
                <a:latin typeface="Arial"/>
                <a:cs typeface="Arial"/>
              </a:rPr>
              <a:t>Meetings with you in your community</a:t>
            </a:r>
          </a:p>
          <a:p>
            <a:endParaRPr lang="en-GB" sz="2400">
              <a:latin typeface="Arial"/>
              <a:cs typeface="Arial"/>
            </a:endParaRPr>
          </a:p>
          <a:p>
            <a:pPr marL="342900" indent="-342900">
              <a:buFont typeface="Arial" panose="020B0604020202020204" pitchFamily="34" charset="0"/>
              <a:buChar char="•"/>
            </a:pPr>
            <a:r>
              <a:rPr lang="en-GB" sz="2400"/>
              <a:t>On-Line Survey</a:t>
            </a:r>
          </a:p>
          <a:p>
            <a:endParaRPr lang="en-GB" sz="2400"/>
          </a:p>
          <a:p>
            <a:pPr marL="342900" indent="-342900">
              <a:buFont typeface="Arial" panose="020B0604020202020204" pitchFamily="34" charset="0"/>
              <a:buChar char="•"/>
            </a:pPr>
            <a:r>
              <a:rPr lang="en-GB" sz="2400"/>
              <a:t>E-mail us:  </a:t>
            </a:r>
            <a:r>
              <a:rPr lang="en-GB" sz="2400">
                <a:hlinkClick r:id="rId4"/>
              </a:rPr>
              <a:t>ShortBreaks@telford.gov.uk</a:t>
            </a:r>
            <a:endParaRPr lang="en-GB" sz="2400"/>
          </a:p>
          <a:p>
            <a:endParaRPr lang="en-GB" sz="2400"/>
          </a:p>
          <a:p>
            <a:pPr marL="342900" indent="-342900">
              <a:buFont typeface="Arial" panose="020B0604020202020204" pitchFamily="34" charset="0"/>
              <a:buChar char="•"/>
            </a:pPr>
            <a:r>
              <a:rPr lang="en-GB" sz="2400"/>
              <a:t>Report in Winter 2022</a:t>
            </a:r>
          </a:p>
        </p:txBody>
      </p:sp>
    </p:spTree>
    <p:extLst>
      <p:ext uri="{BB962C8B-B14F-4D97-AF65-F5344CB8AC3E}">
        <p14:creationId xmlns:p14="http://schemas.microsoft.com/office/powerpoint/2010/main" val="411421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224443" y="643622"/>
            <a:ext cx="8695113" cy="5262979"/>
          </a:xfrm>
          <a:prstGeom prst="rect">
            <a:avLst/>
          </a:prstGeom>
        </p:spPr>
        <p:txBody>
          <a:bodyPr wrap="square" lIns="91440" tIns="45720" rIns="91440" bIns="45720" anchor="t">
            <a:spAutoFit/>
          </a:bodyPr>
          <a:lstStyle/>
          <a:p>
            <a:r>
              <a:rPr lang="en-GB" sz="3200" b="1">
                <a:latin typeface="Arial"/>
                <a:cs typeface="Arial"/>
              </a:rPr>
              <a:t>Short Breaks Duty </a:t>
            </a:r>
          </a:p>
          <a:p>
            <a:pPr marL="342900" indent="-342900">
              <a:buFont typeface="Arial" panose="020B0604020202020204" pitchFamily="34" charset="0"/>
              <a:buChar char="•"/>
            </a:pPr>
            <a:endParaRPr lang="en-GB" sz="2400">
              <a:latin typeface="Arial"/>
              <a:cs typeface="Arial"/>
            </a:endParaRPr>
          </a:p>
          <a:p>
            <a:pPr marL="342900" indent="-342900">
              <a:buFont typeface="Arial" panose="020B0604020202020204" pitchFamily="34" charset="0"/>
              <a:buChar char="•"/>
            </a:pPr>
            <a:r>
              <a:rPr lang="en-GB" sz="2400">
                <a:latin typeface="Arial"/>
                <a:cs typeface="Arial"/>
              </a:rPr>
              <a:t>Legal duty for all local authorities to produce a Short Breaks statement, published online, regularly reviewed</a:t>
            </a:r>
            <a:endParaRPr lang="en-GB"/>
          </a:p>
          <a:p>
            <a:endParaRPr lang="en-GB" sz="800"/>
          </a:p>
          <a:p>
            <a:pPr marL="342900" indent="-342900">
              <a:buFont typeface="Arial" panose="020B0604020202020204" pitchFamily="34" charset="0"/>
              <a:buChar char="•"/>
            </a:pPr>
            <a:r>
              <a:rPr lang="en-GB" sz="2400"/>
              <a:t>Tiered Offer of Support: </a:t>
            </a:r>
          </a:p>
          <a:p>
            <a:pPr marL="800100" lvl="1" indent="-342900">
              <a:buFont typeface="Wingdings" panose="05000000000000000000" pitchFamily="2" charset="2"/>
              <a:buChar char="Ø"/>
            </a:pPr>
            <a:r>
              <a:rPr lang="en-GB" sz="2400"/>
              <a:t>Universal – Supporting inclusion in communities</a:t>
            </a:r>
          </a:p>
          <a:p>
            <a:pPr marL="800100" lvl="1" indent="-342900">
              <a:buFont typeface="Wingdings" panose="05000000000000000000" pitchFamily="2" charset="2"/>
              <a:buChar char="Ø"/>
            </a:pPr>
            <a:r>
              <a:rPr lang="en-GB" sz="2400">
                <a:latin typeface="Arial"/>
                <a:cs typeface="Arial"/>
              </a:rPr>
              <a:t>Targeted – Activities specifically designed </a:t>
            </a:r>
          </a:p>
          <a:p>
            <a:pPr marL="800100" lvl="1" indent="-342900">
              <a:buFont typeface="Wingdings" panose="05000000000000000000" pitchFamily="2" charset="2"/>
              <a:buChar char="Ø"/>
            </a:pPr>
            <a:r>
              <a:rPr lang="en-GB" sz="2400"/>
              <a:t>Specialist – Formal assessment for Personal Budgets</a:t>
            </a:r>
          </a:p>
          <a:p>
            <a:pPr lvl="1"/>
            <a:endParaRPr lang="en-GB" sz="800"/>
          </a:p>
          <a:p>
            <a:pPr marL="342900" indent="-342900">
              <a:buFont typeface="Arial" panose="020B0604020202020204" pitchFamily="34" charset="0"/>
              <a:buChar char="•"/>
            </a:pPr>
            <a:r>
              <a:rPr lang="en-GB" sz="2400">
                <a:latin typeface="Arial"/>
                <a:cs typeface="Arial"/>
              </a:rPr>
              <a:t>To benefit both CYP with disabilities and parents/carers</a:t>
            </a:r>
          </a:p>
          <a:p>
            <a:pPr marL="342900" indent="-342900">
              <a:buFont typeface="Arial" panose="020B0604020202020204" pitchFamily="34" charset="0"/>
              <a:buChar char="•"/>
            </a:pPr>
            <a:endParaRPr lang="en-GB" sz="800"/>
          </a:p>
          <a:p>
            <a:pPr marL="342900" indent="-342900">
              <a:buFont typeface="Arial" panose="020B0604020202020204" pitchFamily="34" charset="0"/>
              <a:buChar char="•"/>
            </a:pPr>
            <a:r>
              <a:rPr lang="en-GB" sz="2400"/>
              <a:t>Provide preventative and supportive opportunities</a:t>
            </a:r>
          </a:p>
          <a:p>
            <a:endParaRPr lang="en-GB" sz="800"/>
          </a:p>
          <a:p>
            <a:pPr marL="342900" indent="-342900">
              <a:buFont typeface="Arial" panose="020B0604020202020204" pitchFamily="34" charset="0"/>
              <a:buChar char="•"/>
            </a:pPr>
            <a:r>
              <a:rPr lang="en-GB" sz="2400"/>
              <a:t>Promote greater levels of confidence and competence for moving towards adult life</a:t>
            </a:r>
            <a:r>
              <a:rPr lang="en-GB" sz="3200"/>
              <a:t> </a:t>
            </a:r>
          </a:p>
        </p:txBody>
      </p:sp>
    </p:spTree>
    <p:extLst>
      <p:ext uri="{BB962C8B-B14F-4D97-AF65-F5344CB8AC3E}">
        <p14:creationId xmlns:p14="http://schemas.microsoft.com/office/powerpoint/2010/main" val="220819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221672" y="286795"/>
            <a:ext cx="8811491" cy="6417141"/>
          </a:xfrm>
          <a:prstGeom prst="rect">
            <a:avLst/>
          </a:prstGeom>
        </p:spPr>
        <p:txBody>
          <a:bodyPr wrap="square" lIns="91440" tIns="45720" rIns="91440" bIns="45720" anchor="t">
            <a:spAutoFit/>
          </a:bodyPr>
          <a:lstStyle/>
          <a:p>
            <a:pPr marL="0" indent="0">
              <a:buNone/>
            </a:pPr>
            <a:r>
              <a:rPr lang="en-GB" sz="2800" b="1"/>
              <a:t>Children with Disabilities - Facts &amp; Figures</a:t>
            </a:r>
          </a:p>
          <a:p>
            <a:pPr marL="0" indent="0">
              <a:buNone/>
            </a:pPr>
            <a:endParaRPr lang="en-GB" sz="600" b="1"/>
          </a:p>
          <a:p>
            <a:pPr marL="0" indent="0">
              <a:buNone/>
            </a:pPr>
            <a:endParaRPr lang="en-GB" sz="600" b="1"/>
          </a:p>
          <a:p>
            <a:pPr>
              <a:lnSpc>
                <a:spcPct val="50000"/>
              </a:lnSpc>
            </a:pPr>
            <a:r>
              <a:rPr lang="en-GB">
                <a:ea typeface="+mn-lt"/>
                <a:cs typeface="+mn-lt"/>
              </a:rPr>
              <a:t>Over 1 in 5 people in the UK are disabled.</a:t>
            </a:r>
          </a:p>
          <a:p>
            <a:endParaRPr lang="en-GB"/>
          </a:p>
          <a:p>
            <a:r>
              <a:rPr lang="en-GB">
                <a:latin typeface="Arial"/>
                <a:cs typeface="Arial"/>
              </a:rPr>
              <a:t>2011 census shows the proportion of 0-15 year olds with a long term</a:t>
            </a:r>
          </a:p>
          <a:p>
            <a:r>
              <a:rPr lang="en-GB"/>
              <a:t>health problem or disability in T&amp;W was higher than the England average.  </a:t>
            </a:r>
          </a:p>
          <a:p>
            <a:pPr marL="0" indent="0">
              <a:lnSpc>
                <a:spcPct val="50000"/>
              </a:lnSpc>
              <a:buNone/>
            </a:pPr>
            <a:r>
              <a:rPr lang="en-GB"/>
              <a:t>   </a:t>
            </a:r>
            <a:endParaRPr lang="en-GB">
              <a:cs typeface="Calibri"/>
            </a:endParaRPr>
          </a:p>
          <a:p>
            <a:r>
              <a:rPr lang="en-GB"/>
              <a:t>In 2019, 18.7% of pupils (5,545 children) in T&amp;W were SEND, compared to 14.8% across England</a:t>
            </a:r>
          </a:p>
          <a:p>
            <a:endParaRPr lang="en-GB"/>
          </a:p>
          <a:p>
            <a:r>
              <a:rPr lang="en-GB">
                <a:latin typeface="Arial"/>
                <a:cs typeface="Arial"/>
              </a:rPr>
              <a:t>As at August 2021, the team held 368 children and of those 227 had social care personal budgets in place</a:t>
            </a:r>
          </a:p>
          <a:p>
            <a:endParaRPr lang="en-GB"/>
          </a:p>
          <a:p>
            <a:r>
              <a:rPr lang="en-GB">
                <a:latin typeface="Arial"/>
                <a:cs typeface="Arial"/>
              </a:rPr>
              <a:t>162 children are registered to access the My Options Short Breaks Activities </a:t>
            </a:r>
          </a:p>
          <a:p>
            <a:endParaRPr lang="en-GB"/>
          </a:p>
          <a:p>
            <a:r>
              <a:rPr lang="en-GB"/>
              <a:t>Disabled people:</a:t>
            </a:r>
          </a:p>
          <a:p>
            <a:pPr marL="285750" indent="-285750">
              <a:buFont typeface="Arial" panose="020B0604020202020204" pitchFamily="34" charset="0"/>
              <a:buChar char="•"/>
            </a:pPr>
            <a:r>
              <a:rPr lang="en-GB"/>
              <a:t>Are nearly twice as likely to be physically inactive</a:t>
            </a:r>
          </a:p>
          <a:p>
            <a:pPr marL="285750" indent="-285750">
              <a:buFont typeface="Arial" panose="020B0604020202020204" pitchFamily="34" charset="0"/>
              <a:buChar char="•"/>
            </a:pPr>
            <a:r>
              <a:rPr lang="en-GB"/>
              <a:t>More likely to experience loneliness</a:t>
            </a:r>
          </a:p>
          <a:p>
            <a:endParaRPr lang="en-GB">
              <a:cs typeface="Calibri"/>
            </a:endParaRPr>
          </a:p>
          <a:p>
            <a:r>
              <a:rPr lang="en-GB">
                <a:latin typeface="Arial"/>
                <a:cs typeface="Arial"/>
              </a:rPr>
              <a:t>Nationally, 24% parent/carers providing upwards of 100 hours care a week </a:t>
            </a:r>
            <a:r>
              <a:rPr lang="en-GB" sz="1100">
                <a:latin typeface="Arial"/>
                <a:cs typeface="Arial"/>
              </a:rPr>
              <a:t>(Contact 2017)</a:t>
            </a:r>
          </a:p>
          <a:p>
            <a:r>
              <a:rPr lang="en-GB">
                <a:latin typeface="Arial"/>
                <a:cs typeface="Calibri"/>
              </a:rPr>
              <a:t>Locally, 80% of parents say this impacts their Emotional Wellbeing, 73% their Sleep, 67% their Mental Health, 56% their Relationships, and 51% their Physical Health   (PODS Annual Survey 19/20)</a:t>
            </a:r>
          </a:p>
        </p:txBody>
      </p:sp>
      <p:pic>
        <p:nvPicPr>
          <p:cNvPr id="4" name="Picture 3"/>
          <p:cNvPicPr/>
          <p:nvPr/>
        </p:nvPicPr>
        <p:blipFill>
          <a:blip r:embed="rId4"/>
          <a:stretch>
            <a:fillRect/>
          </a:stretch>
        </p:blipFill>
        <p:spPr>
          <a:xfrm>
            <a:off x="7546008" y="215356"/>
            <a:ext cx="1593272" cy="1427707"/>
          </a:xfrm>
          <a:prstGeom prst="rect">
            <a:avLst/>
          </a:prstGeom>
        </p:spPr>
      </p:pic>
      <p:sp>
        <p:nvSpPr>
          <p:cNvPr id="5" name="Content Placeholder 6"/>
          <p:cNvSpPr txBox="1">
            <a:spLocks/>
          </p:cNvSpPr>
          <p:nvPr/>
        </p:nvSpPr>
        <p:spPr>
          <a:xfrm>
            <a:off x="7819916" y="495535"/>
            <a:ext cx="1045459" cy="884769"/>
          </a:xfrm>
          <a:prstGeom prst="rect">
            <a:avLst/>
          </a:prstGeom>
        </p:spPr>
        <p:txBody>
          <a:bodyPr wrap="square">
            <a:noAutofit/>
          </a:bodyPr>
          <a:lstStyle/>
          <a:p>
            <a:pPr>
              <a:spcAft>
                <a:spcPts val="0"/>
              </a:spcAft>
            </a:pPr>
            <a:r>
              <a:rPr lang="en-GB" sz="1800" kern="1200">
                <a:solidFill>
                  <a:srgbClr val="FFFFFF"/>
                </a:solidFill>
                <a:effectLst>
                  <a:outerShdw blurRad="38100" dist="38100" dir="2700000" algn="tl">
                    <a:srgbClr val="000000">
                      <a:alpha val="43000"/>
                    </a:srgbClr>
                  </a:outerShdw>
                </a:effectLst>
                <a:latin typeface="Segoe UI Semibold" panose="020B0702040204020203" pitchFamily="34" charset="0"/>
                <a:ea typeface="Calibri" panose="020F0502020204030204" pitchFamily="34" charset="0"/>
              </a:rPr>
              <a:t>178,000     </a:t>
            </a:r>
            <a:endParaRPr lang="en-GB" sz="1200">
              <a:effectLst/>
              <a:latin typeface="Times New Roman" panose="02020603050405020304" pitchFamily="18" charset="0"/>
              <a:ea typeface="Calibri" panose="020F0502020204030204" pitchFamily="34" charset="0"/>
            </a:endParaRPr>
          </a:p>
          <a:p>
            <a:pPr>
              <a:spcAft>
                <a:spcPts val="0"/>
              </a:spcAft>
            </a:pPr>
            <a:r>
              <a:rPr lang="en-GB" sz="1800" kern="1200">
                <a:solidFill>
                  <a:srgbClr val="FFFFFF"/>
                </a:solidFill>
                <a:effectLst>
                  <a:outerShdw blurRad="38100" dist="38100" dir="2700000" algn="tl">
                    <a:srgbClr val="000000">
                      <a:alpha val="43000"/>
                    </a:srgbClr>
                  </a:outerShdw>
                </a:effectLst>
                <a:latin typeface="Segoe UI Semibold" panose="020B0702040204020203" pitchFamily="34" charset="0"/>
                <a:ea typeface="Calibri" panose="020F0502020204030204" pitchFamily="34" charset="0"/>
              </a:rPr>
              <a:t>    </a:t>
            </a:r>
            <a:endParaRPr lang="en-GB" sz="1200">
              <a:effectLst/>
              <a:latin typeface="Times New Roman" panose="02020603050405020304" pitchFamily="18" charset="0"/>
              <a:ea typeface="Calibri" panose="020F0502020204030204" pitchFamily="34" charset="0"/>
            </a:endParaRPr>
          </a:p>
          <a:p>
            <a:pPr>
              <a:spcAft>
                <a:spcPts val="0"/>
              </a:spcAft>
            </a:pPr>
            <a:r>
              <a:rPr lang="en-GB" sz="1200">
                <a:effectLst/>
                <a:latin typeface="Times New Roman" panose="02020603050405020304" pitchFamily="18" charset="0"/>
                <a:ea typeface="Calibri" panose="020F0502020204030204" pitchFamily="34" charset="0"/>
              </a:rPr>
              <a:t> </a:t>
            </a:r>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191528" y="926765"/>
            <a:ext cx="328295" cy="349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051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207817" y="296133"/>
            <a:ext cx="6808125" cy="830997"/>
          </a:xfrm>
          <a:prstGeom prst="rect">
            <a:avLst/>
          </a:prstGeom>
        </p:spPr>
        <p:txBody>
          <a:bodyPr wrap="square">
            <a:spAutoFit/>
          </a:bodyPr>
          <a:lstStyle/>
          <a:p>
            <a:pPr marL="0" indent="0">
              <a:buNone/>
            </a:pPr>
            <a:r>
              <a:rPr lang="en-GB" altLang="en-US" sz="2400" b="1">
                <a:solidFill>
                  <a:srgbClr val="000000"/>
                </a:solidFill>
                <a:ea typeface="Calibri" panose="020F0502020204030204" pitchFamily="34" charset="0"/>
                <a:cs typeface="Segoe UI"/>
              </a:rPr>
              <a:t>Local Picture of current Short Breaks Tiered Offer of Support</a:t>
            </a:r>
            <a:endParaRPr lang="en-GB" altLang="en-US" sz="2400" b="1">
              <a:cs typeface="Segoe UI"/>
            </a:endParaRPr>
          </a:p>
        </p:txBody>
      </p:sp>
      <p:graphicFrame>
        <p:nvGraphicFramePr>
          <p:cNvPr id="4" name="Table 3"/>
          <p:cNvGraphicFramePr>
            <a:graphicFrameLocks noGrp="1"/>
          </p:cNvGraphicFramePr>
          <p:nvPr>
            <p:extLst>
              <p:ext uri="{D42A27DB-BD31-4B8C-83A1-F6EECF244321}">
                <p14:modId xmlns:p14="http://schemas.microsoft.com/office/powerpoint/2010/main" val="1217104361"/>
              </p:ext>
            </p:extLst>
          </p:nvPr>
        </p:nvGraphicFramePr>
        <p:xfrm>
          <a:off x="365760" y="1201882"/>
          <a:ext cx="8146473" cy="4913167"/>
        </p:xfrm>
        <a:graphic>
          <a:graphicData uri="http://schemas.openxmlformats.org/drawingml/2006/table">
            <a:tbl>
              <a:tblPr firstRow="1" firstCol="1" bandRow="1">
                <a:tableStyleId>{5C22544A-7EE6-4342-B048-85BDC9FD1C3A}</a:tableStyleId>
              </a:tblPr>
              <a:tblGrid>
                <a:gridCol w="2074970">
                  <a:extLst>
                    <a:ext uri="{9D8B030D-6E8A-4147-A177-3AD203B41FA5}">
                      <a16:colId xmlns:a16="http://schemas.microsoft.com/office/drawing/2014/main" val="2727704636"/>
                    </a:ext>
                  </a:extLst>
                </a:gridCol>
                <a:gridCol w="6071503">
                  <a:extLst>
                    <a:ext uri="{9D8B030D-6E8A-4147-A177-3AD203B41FA5}">
                      <a16:colId xmlns:a16="http://schemas.microsoft.com/office/drawing/2014/main" val="3037152071"/>
                    </a:ext>
                  </a:extLst>
                </a:gridCol>
              </a:tblGrid>
              <a:tr h="1661213">
                <a:tc>
                  <a:txBody>
                    <a:bodyPr/>
                    <a:lstStyle/>
                    <a:p>
                      <a:pPr>
                        <a:lnSpc>
                          <a:spcPct val="107000"/>
                        </a:lnSpc>
                        <a:spcAft>
                          <a:spcPts val="0"/>
                        </a:spcAft>
                      </a:pPr>
                      <a:r>
                        <a:rPr lang="en-GB" sz="2800">
                          <a:effectLst/>
                        </a:rPr>
                        <a:t>Level 1 – Universal </a:t>
                      </a:r>
                      <a:endParaRPr lang="en-GB" sz="2800">
                        <a:effectLst/>
                        <a:latin typeface="Calibri"/>
                        <a:ea typeface="Calibri" panose="020F0502020204030204" pitchFamily="34" charset="0"/>
                        <a:cs typeface="Times New Roman"/>
                      </a:endParaRPr>
                    </a:p>
                  </a:txBody>
                  <a:tcPr marL="68580" marR="68580" marT="0" marB="0"/>
                </a:tc>
                <a:tc>
                  <a:txBody>
                    <a:bodyPr/>
                    <a:lstStyle/>
                    <a:p>
                      <a:pPr>
                        <a:lnSpc>
                          <a:spcPct val="107000"/>
                        </a:lnSpc>
                        <a:spcAft>
                          <a:spcPts val="0"/>
                        </a:spcAft>
                      </a:pPr>
                      <a:r>
                        <a:rPr lang="en-GB" sz="2000" b="0">
                          <a:solidFill>
                            <a:schemeClr val="tx1"/>
                          </a:solidFill>
                          <a:effectLst/>
                        </a:rPr>
                        <a:t> </a:t>
                      </a:r>
                      <a:r>
                        <a:rPr lang="en-GB" sz="2400" b="0">
                          <a:solidFill>
                            <a:schemeClr val="tx1"/>
                          </a:solidFill>
                          <a:effectLst/>
                        </a:rPr>
                        <a:t>'High street' services, activities available to everyone, i.e. Leisure centres, cinemas, clubs, libraries.  </a:t>
                      </a:r>
                    </a:p>
                  </a:txBody>
                  <a:tcPr marL="68580" marR="68580" marT="0" marB="0">
                    <a:solidFill>
                      <a:schemeClr val="accent1">
                        <a:lumMod val="40000"/>
                        <a:lumOff val="60000"/>
                      </a:schemeClr>
                    </a:solidFill>
                  </a:tcPr>
                </a:tc>
                <a:extLst>
                  <a:ext uri="{0D108BD9-81ED-4DB2-BD59-A6C34878D82A}">
                    <a16:rowId xmlns:a16="http://schemas.microsoft.com/office/drawing/2014/main" val="3795852780"/>
                  </a:ext>
                </a:extLst>
              </a:tr>
              <a:tr h="1637987">
                <a:tc>
                  <a:txBody>
                    <a:bodyPr/>
                    <a:lstStyle/>
                    <a:p>
                      <a:pPr>
                        <a:lnSpc>
                          <a:spcPct val="107000"/>
                        </a:lnSpc>
                        <a:spcAft>
                          <a:spcPts val="0"/>
                        </a:spcAft>
                      </a:pPr>
                      <a:r>
                        <a:rPr lang="en-GB" sz="2800">
                          <a:effectLst/>
                        </a:rPr>
                        <a:t>Level 2 – Targeted</a:t>
                      </a:r>
                      <a:endParaRPr lang="en-GB" sz="2800">
                        <a:effectLst/>
                        <a:latin typeface="Calibri"/>
                        <a:ea typeface="Calibri" panose="020F0502020204030204" pitchFamily="34" charset="0"/>
                        <a:cs typeface="Times New Roman"/>
                      </a:endParaRPr>
                    </a:p>
                  </a:txBody>
                  <a:tcPr marL="68580" marR="68580" marT="0" marB="0"/>
                </a:tc>
                <a:tc>
                  <a:txBody>
                    <a:bodyPr/>
                    <a:lstStyle/>
                    <a:p>
                      <a:pPr>
                        <a:lnSpc>
                          <a:spcPct val="107000"/>
                        </a:lnSpc>
                        <a:spcAft>
                          <a:spcPts val="0"/>
                        </a:spcAft>
                      </a:pPr>
                      <a:r>
                        <a:rPr lang="en-GB" sz="2400">
                          <a:effectLst/>
                        </a:rPr>
                        <a:t>Targeted activities provided by My Options:</a:t>
                      </a:r>
                    </a:p>
                    <a:p>
                      <a:pPr>
                        <a:lnSpc>
                          <a:spcPct val="107000"/>
                        </a:lnSpc>
                        <a:spcAft>
                          <a:spcPts val="0"/>
                        </a:spcAft>
                      </a:pPr>
                      <a:r>
                        <a:rPr lang="en-US" sz="2000"/>
                        <a:t>Sports &amp; Leisure (ICAN2),</a:t>
                      </a:r>
                      <a:r>
                        <a:rPr lang="en-US" sz="2000" baseline="0"/>
                        <a:t> Arts &amp; Crafts, Specialist Youth Clubs, Group outings, after school club.</a:t>
                      </a:r>
                      <a:endParaRPr lang="en-US" sz="2000"/>
                    </a:p>
                    <a:p>
                      <a:pPr lvl="0">
                        <a:lnSpc>
                          <a:spcPct val="107000"/>
                        </a:lnSpc>
                        <a:spcAft>
                          <a:spcPts val="0"/>
                        </a:spcAft>
                        <a:buNone/>
                      </a:pPr>
                      <a:endParaRPr lang="en-GB" sz="2400">
                        <a:effectLst/>
                      </a:endParaRPr>
                    </a:p>
                  </a:txBody>
                  <a:tcPr marL="68580" marR="68580" marT="0" marB="0"/>
                </a:tc>
                <a:extLst>
                  <a:ext uri="{0D108BD9-81ED-4DB2-BD59-A6C34878D82A}">
                    <a16:rowId xmlns:a16="http://schemas.microsoft.com/office/drawing/2014/main" val="2535834225"/>
                  </a:ext>
                </a:extLst>
              </a:tr>
              <a:tr h="1613967">
                <a:tc>
                  <a:txBody>
                    <a:bodyPr/>
                    <a:lstStyle/>
                    <a:p>
                      <a:pPr>
                        <a:lnSpc>
                          <a:spcPct val="107000"/>
                        </a:lnSpc>
                        <a:spcAft>
                          <a:spcPts val="0"/>
                        </a:spcAft>
                      </a:pPr>
                      <a:r>
                        <a:rPr lang="en-GB" sz="2800">
                          <a:effectLst/>
                        </a:rPr>
                        <a:t>Level 3 – Specialist</a:t>
                      </a:r>
                      <a:endParaRPr lang="en-GB" sz="2800">
                        <a:effectLst/>
                        <a:latin typeface="Calibri"/>
                        <a:ea typeface="Calibri" panose="020F0502020204030204" pitchFamily="34" charset="0"/>
                        <a:cs typeface="Times New Roman"/>
                      </a:endParaRPr>
                    </a:p>
                  </a:txBody>
                  <a:tcPr marL="68580" marR="68580" marT="0" marB="0"/>
                </a:tc>
                <a:tc>
                  <a:txBody>
                    <a:bodyPr/>
                    <a:lstStyle/>
                    <a:p>
                      <a:pPr>
                        <a:lnSpc>
                          <a:spcPct val="107000"/>
                        </a:lnSpc>
                        <a:spcAft>
                          <a:spcPts val="0"/>
                        </a:spcAft>
                      </a:pPr>
                      <a:r>
                        <a:rPr lang="en-GB" sz="2400">
                          <a:effectLst/>
                        </a:rPr>
                        <a:t>Formal SW </a:t>
                      </a:r>
                      <a:r>
                        <a:rPr lang="en-GB" sz="2400" baseline="0">
                          <a:effectLst/>
                        </a:rPr>
                        <a:t>assessment. Personal budget and </a:t>
                      </a:r>
                      <a:r>
                        <a:rPr lang="en-GB" sz="2400">
                          <a:effectLst/>
                        </a:rPr>
                        <a:t>Specialist</a:t>
                      </a:r>
                      <a:r>
                        <a:rPr lang="en-GB" sz="2400" baseline="0">
                          <a:effectLst/>
                        </a:rPr>
                        <a:t> services i.e. personal care and support, overnight respite, play-scheme.</a:t>
                      </a:r>
                      <a:endParaRPr lang="en-GB" sz="2400">
                        <a:effectLst/>
                      </a:endParaRPr>
                    </a:p>
                  </a:txBody>
                  <a:tcPr marL="68580" marR="68580" marT="0" marB="0"/>
                </a:tc>
                <a:extLst>
                  <a:ext uri="{0D108BD9-81ED-4DB2-BD59-A6C34878D82A}">
                    <a16:rowId xmlns:a16="http://schemas.microsoft.com/office/drawing/2014/main" val="40599812"/>
                  </a:ext>
                </a:extLst>
              </a:tr>
            </a:tbl>
          </a:graphicData>
        </a:graphic>
      </p:graphicFrame>
    </p:spTree>
    <p:extLst>
      <p:ext uri="{BB962C8B-B14F-4D97-AF65-F5344CB8AC3E}">
        <p14:creationId xmlns:p14="http://schemas.microsoft.com/office/powerpoint/2010/main" val="408385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378202" y="864083"/>
            <a:ext cx="8625565" cy="3416320"/>
          </a:xfrm>
          <a:prstGeom prst="rect">
            <a:avLst/>
          </a:prstGeom>
        </p:spPr>
        <p:txBody>
          <a:bodyPr wrap="square" lIns="91440" tIns="45720" rIns="91440" bIns="45720" anchor="t">
            <a:spAutoFit/>
          </a:bodyPr>
          <a:lstStyle/>
          <a:p>
            <a:pPr marL="0" indent="0">
              <a:buNone/>
            </a:pPr>
            <a:r>
              <a:rPr lang="en-GB" altLang="en-US" sz="2400" b="1">
                <a:solidFill>
                  <a:srgbClr val="000000"/>
                </a:solidFill>
                <a:ea typeface="Calibri" panose="020F0502020204030204" pitchFamily="34" charset="0"/>
                <a:cs typeface="Segoe UI"/>
              </a:rPr>
              <a:t>Draft New Short Breaks Statement</a:t>
            </a:r>
          </a:p>
          <a:p>
            <a:endParaRPr lang="en-GB" altLang="en-US" sz="2400" b="1">
              <a:cs typeface="Segoe UI"/>
            </a:endParaRPr>
          </a:p>
          <a:p>
            <a:r>
              <a:rPr lang="en-GB" altLang="en-US" sz="2400">
                <a:latin typeface="Arial"/>
                <a:cs typeface="Segoe UI"/>
              </a:rPr>
              <a:t>A new Short Breaks Service Statement has been drafted.</a:t>
            </a:r>
            <a:endParaRPr lang="en-GB" altLang="en-US" sz="2400">
              <a:cs typeface="Segoe UI"/>
            </a:endParaRPr>
          </a:p>
          <a:p>
            <a:endParaRPr lang="en-GB" altLang="en-US" sz="2400">
              <a:latin typeface="Arial"/>
              <a:cs typeface="Segoe UI"/>
            </a:endParaRPr>
          </a:p>
          <a:p>
            <a:r>
              <a:rPr lang="en-GB" altLang="en-US" sz="2400">
                <a:latin typeface="Arial"/>
                <a:cs typeface="Segoe UI"/>
              </a:rPr>
              <a:t>We want to know what you think about the new statement:</a:t>
            </a:r>
            <a:endParaRPr lang="en-GB" altLang="en-US" sz="2400">
              <a:cs typeface="Segoe UI"/>
            </a:endParaRPr>
          </a:p>
          <a:p>
            <a:pPr marL="342900" indent="-342900">
              <a:buFont typeface="Arial"/>
              <a:buChar char="•"/>
            </a:pPr>
            <a:r>
              <a:rPr lang="en-GB" altLang="en-US" sz="2400">
                <a:latin typeface="Arial"/>
                <a:cs typeface="Segoe UI"/>
              </a:rPr>
              <a:t>Does it contain useful information?</a:t>
            </a:r>
            <a:endParaRPr lang="en-GB" altLang="en-US" sz="2400">
              <a:cs typeface="Segoe UI"/>
            </a:endParaRPr>
          </a:p>
          <a:p>
            <a:pPr marL="342900" indent="-342900">
              <a:buFont typeface="Arial"/>
              <a:buChar char="•"/>
            </a:pPr>
            <a:r>
              <a:rPr lang="en-GB" altLang="en-US" sz="2400">
                <a:latin typeface="Arial"/>
                <a:cs typeface="Segoe UI"/>
              </a:rPr>
              <a:t>Is it presented in a helpful way?</a:t>
            </a:r>
            <a:endParaRPr lang="en-GB" altLang="en-US" sz="2400">
              <a:cs typeface="Segoe UI"/>
            </a:endParaRPr>
          </a:p>
          <a:p>
            <a:pPr marL="342900" indent="-342900">
              <a:buFont typeface="Arial"/>
              <a:buChar char="•"/>
            </a:pPr>
            <a:r>
              <a:rPr lang="en-GB" altLang="en-US" sz="2400">
                <a:latin typeface="Arial"/>
                <a:cs typeface="Segoe UI"/>
              </a:rPr>
              <a:t>What do you think we can do to improve the proposed statement?</a:t>
            </a:r>
            <a:endParaRPr lang="en-GB" altLang="en-US" sz="2400">
              <a:cs typeface="Segoe UI"/>
            </a:endParaRPr>
          </a:p>
        </p:txBody>
      </p:sp>
    </p:spTree>
    <p:extLst>
      <p:ext uri="{BB962C8B-B14F-4D97-AF65-F5344CB8AC3E}">
        <p14:creationId xmlns:p14="http://schemas.microsoft.com/office/powerpoint/2010/main" val="286831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449196" y="509114"/>
            <a:ext cx="8228000" cy="5632311"/>
          </a:xfrm>
          <a:prstGeom prst="rect">
            <a:avLst/>
          </a:prstGeom>
        </p:spPr>
        <p:txBody>
          <a:bodyPr wrap="square" lIns="91440" tIns="45720" rIns="91440" bIns="45720" anchor="t">
            <a:spAutoFit/>
          </a:bodyPr>
          <a:lstStyle/>
          <a:p>
            <a:r>
              <a:rPr lang="en-GB" altLang="en-US" sz="2400" b="1">
                <a:solidFill>
                  <a:srgbClr val="000000"/>
                </a:solidFill>
                <a:latin typeface="Arial"/>
                <a:ea typeface="Calibri" panose="020F0502020204030204" pitchFamily="34" charset="0"/>
                <a:cs typeface="Segoe UI"/>
              </a:rPr>
              <a:t>Targeted Activities:  A Look at other approaches:</a:t>
            </a:r>
          </a:p>
          <a:p>
            <a:endParaRPr lang="en-GB" altLang="en-US" sz="2400" b="1">
              <a:cs typeface="Segoe UI"/>
            </a:endParaRPr>
          </a:p>
          <a:p>
            <a:r>
              <a:rPr lang="en-GB" sz="2400">
                <a:latin typeface="Arial"/>
                <a:cs typeface="Arial"/>
                <a:hlinkClick r:id="rId4"/>
              </a:rPr>
              <a:t>'All In' Short Breaks Opportunities | Actio (wixsite.com)</a:t>
            </a:r>
            <a:endParaRPr lang="en-GB"/>
          </a:p>
          <a:p>
            <a:endParaRPr lang="en-GB" altLang="en-US" sz="2400" b="1">
              <a:cs typeface="Segoe UI"/>
            </a:endParaRPr>
          </a:p>
          <a:p>
            <a:r>
              <a:rPr lang="en-GB" altLang="en-US" sz="2400" b="1">
                <a:cs typeface="Segoe UI"/>
              </a:rPr>
              <a:t>Devon County Council Grant scheme to local providers to support accessible activities</a:t>
            </a:r>
          </a:p>
          <a:p>
            <a:endParaRPr lang="en-GB" altLang="en-US" sz="2400" b="1">
              <a:cs typeface="Segoe UI"/>
            </a:endParaRPr>
          </a:p>
          <a:p>
            <a:r>
              <a:rPr lang="en-GB" altLang="en-US" sz="2400" b="1">
                <a:cs typeface="Segoe UI"/>
              </a:rPr>
              <a:t>Staffordshire – Grant scheme to local providers, overseen by a forum of LA and parents, offering for example:  fun events, riding, drama workshops, soft play, golf…</a:t>
            </a:r>
          </a:p>
          <a:p>
            <a:endParaRPr lang="en-GB" altLang="en-US" sz="2400" b="1">
              <a:cs typeface="Segoe UI"/>
            </a:endParaRPr>
          </a:p>
          <a:p>
            <a:r>
              <a:rPr lang="en-GB" altLang="en-US" sz="2400" b="1">
                <a:latin typeface="Arial"/>
                <a:cs typeface="Segoe UI"/>
              </a:rPr>
              <a:t>Local - SEND Activities &amp; Events page </a:t>
            </a:r>
            <a:r>
              <a:rPr lang="en-GB" sz="2400">
                <a:latin typeface="Arial"/>
                <a:cs typeface="Arial"/>
                <a:hlinkClick r:id="rId5"/>
              </a:rPr>
              <a:t>Activities &amp; Events (telfordsend.org.uk)</a:t>
            </a:r>
            <a:endParaRPr lang="en-GB" altLang="en-US" sz="2400" b="1">
              <a:cs typeface="Segoe UI"/>
            </a:endParaRPr>
          </a:p>
          <a:p>
            <a:endParaRPr lang="en-GB" altLang="en-US" sz="2400" b="1">
              <a:cs typeface="Segoe UI"/>
            </a:endParaRPr>
          </a:p>
        </p:txBody>
      </p:sp>
    </p:spTree>
    <p:extLst>
      <p:ext uri="{BB962C8B-B14F-4D97-AF65-F5344CB8AC3E}">
        <p14:creationId xmlns:p14="http://schemas.microsoft.com/office/powerpoint/2010/main" val="148575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4D325BA-575E-EF49-918C-4CDB5F82C82C}"/>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434997" y="565909"/>
            <a:ext cx="8455180" cy="4893647"/>
          </a:xfrm>
          <a:prstGeom prst="rect">
            <a:avLst/>
          </a:prstGeom>
        </p:spPr>
        <p:txBody>
          <a:bodyPr wrap="square" lIns="91440" tIns="45720" rIns="91440" bIns="45720" anchor="t">
            <a:spAutoFit/>
          </a:bodyPr>
          <a:lstStyle/>
          <a:p>
            <a:r>
              <a:rPr lang="en-GB" altLang="en-US" sz="2400" b="1">
                <a:solidFill>
                  <a:srgbClr val="000000"/>
                </a:solidFill>
                <a:latin typeface="Arial"/>
                <a:ea typeface="Calibri" panose="020F0502020204030204" pitchFamily="34" charset="0"/>
                <a:cs typeface="Segoe UI"/>
              </a:rPr>
              <a:t>Short Breaks Targeted Activities</a:t>
            </a:r>
          </a:p>
          <a:p>
            <a:endParaRPr lang="en-GB" altLang="en-US" sz="2400" b="1">
              <a:cs typeface="Segoe UI"/>
            </a:endParaRPr>
          </a:p>
          <a:p>
            <a:r>
              <a:rPr lang="en-GB" altLang="en-US" sz="2400">
                <a:latin typeface="Arial"/>
                <a:cs typeface="Segoe UI"/>
              </a:rPr>
              <a:t>We want to regularly check with you if the targeted activities are the things you want, look at the range of choice, and set standards of provider training and quality.</a:t>
            </a:r>
            <a:endParaRPr lang="en-GB" altLang="en-US" sz="2400">
              <a:cs typeface="Segoe UI"/>
            </a:endParaRPr>
          </a:p>
          <a:p>
            <a:endParaRPr lang="en-GB" altLang="en-US" sz="2400">
              <a:cs typeface="Segoe UI"/>
            </a:endParaRPr>
          </a:p>
          <a:p>
            <a:r>
              <a:rPr lang="en-GB" altLang="en-US" sz="2400">
                <a:latin typeface="Arial"/>
                <a:cs typeface="Segoe UI"/>
              </a:rPr>
              <a:t>We want to know:</a:t>
            </a:r>
            <a:endParaRPr lang="en-GB" altLang="en-US" sz="2400">
              <a:cs typeface="Segoe UI"/>
            </a:endParaRPr>
          </a:p>
          <a:p>
            <a:pPr marL="457200" indent="-457200">
              <a:buAutoNum type="arabicPeriod"/>
            </a:pPr>
            <a:r>
              <a:rPr lang="en-GB" altLang="en-US" sz="2400">
                <a:latin typeface="Arial"/>
                <a:cs typeface="Segoe UI"/>
              </a:rPr>
              <a:t>The types of activities you would like to join and access?</a:t>
            </a:r>
          </a:p>
          <a:p>
            <a:pPr marL="457200" indent="-457200">
              <a:buAutoNum type="arabicPeriod"/>
            </a:pPr>
            <a:r>
              <a:rPr lang="en-GB" altLang="en-US" sz="2400">
                <a:latin typeface="Arial"/>
                <a:cs typeface="Segoe UI"/>
              </a:rPr>
              <a:t>What is important to you when choosing an activity?</a:t>
            </a:r>
          </a:p>
          <a:p>
            <a:pPr marL="457200" indent="-457200">
              <a:buAutoNum type="arabicPeriod"/>
            </a:pPr>
            <a:r>
              <a:rPr lang="en-GB" altLang="en-US" sz="2400">
                <a:latin typeface="Arial"/>
                <a:cs typeface="Segoe UI"/>
              </a:rPr>
              <a:t>How appropriate are the activities you currently attend?  Is there enough choice?</a:t>
            </a:r>
            <a:endParaRPr lang="en-GB" altLang="en-US" sz="2400" b="1">
              <a:cs typeface="Segoe UI"/>
            </a:endParaRPr>
          </a:p>
          <a:p>
            <a:pPr marL="457200" indent="-457200">
              <a:buAutoNum type="arabicPeriod"/>
            </a:pPr>
            <a:r>
              <a:rPr lang="en-GB" altLang="en-US" sz="2400">
                <a:latin typeface="Arial"/>
                <a:cs typeface="Segoe UI"/>
              </a:rPr>
              <a:t>How accessible are the activities you currently attend? (location, times, cost, accessibility)</a:t>
            </a:r>
          </a:p>
        </p:txBody>
      </p:sp>
    </p:spTree>
    <p:extLst>
      <p:ext uri="{BB962C8B-B14F-4D97-AF65-F5344CB8AC3E}">
        <p14:creationId xmlns:p14="http://schemas.microsoft.com/office/powerpoint/2010/main" val="49599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696EAB3DDB514288C32C52A7984D08" ma:contentTypeVersion="8" ma:contentTypeDescription="Create a new document." ma:contentTypeScope="" ma:versionID="acab54ac73691716987d0b8911881dfa">
  <xsd:schema xmlns:xsd="http://www.w3.org/2001/XMLSchema" xmlns:xs="http://www.w3.org/2001/XMLSchema" xmlns:p="http://schemas.microsoft.com/office/2006/metadata/properties" xmlns:ns1="http://schemas.microsoft.com/sharepoint/v3" xmlns:ns2="ed36b213-9b3e-46b1-88fd-15d1d29d7553" xmlns:ns3="039615a0-9944-4ea6-a86d-41650af923d7" targetNamespace="http://schemas.microsoft.com/office/2006/metadata/properties" ma:root="true" ma:fieldsID="f78f3f7eeb6b69b32df5617e8a60b451" ns1:_="" ns2:_="" ns3:_="">
    <xsd:import namespace="http://schemas.microsoft.com/sharepoint/v3"/>
    <xsd:import namespace="ed36b213-9b3e-46b1-88fd-15d1d29d7553"/>
    <xsd:import namespace="039615a0-9944-4ea6-a86d-41650af923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36b213-9b3e-46b1-88fd-15d1d29d75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615a0-9944-4ea6-a86d-41650af923d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5E9B3AA-4DE7-4035-B916-8C9ACA6C602F}">
  <ds:schemaRefs>
    <ds:schemaRef ds:uri="http://purl.org/dc/terms/"/>
    <ds:schemaRef ds:uri="http://purl.org/dc/dcmitype/"/>
    <ds:schemaRef ds:uri="ed36b213-9b3e-46b1-88fd-15d1d29d7553"/>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039615a0-9944-4ea6-a86d-41650af923d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BE813C7C-A9C1-496F-86C9-F355119D80FE}">
  <ds:schemaRefs>
    <ds:schemaRef ds:uri="http://schemas.microsoft.com/sharepoint/v3/contenttype/forms"/>
  </ds:schemaRefs>
</ds:datastoreItem>
</file>

<file path=customXml/itemProps3.xml><?xml version="1.0" encoding="utf-8"?>
<ds:datastoreItem xmlns:ds="http://schemas.openxmlformats.org/officeDocument/2006/customXml" ds:itemID="{E560AD64-6137-4DA1-B14B-4B5913BD4CCA}">
  <ds:schemaRefs>
    <ds:schemaRef ds:uri="039615a0-9944-4ea6-a86d-41650af923d7"/>
    <ds:schemaRef ds:uri="ed36b213-9b3e-46b1-88fd-15d1d29d75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4492199-2835-4A67-8D7C-9B8B581CE28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1600</Words>
  <Application>Microsoft Office PowerPoint</Application>
  <PresentationFormat>On-screen Show (4:3)</PresentationFormat>
  <Paragraphs>169</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Segoe UI</vt:lpstr>
      <vt:lpstr>Segoe UI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presentation</dc:title>
  <dc:creator>Ja, Edwards</dc:creator>
  <cp:lastModifiedBy>Bullas, Jennifer</cp:lastModifiedBy>
  <cp:revision>2</cp:revision>
  <dcterms:created xsi:type="dcterms:W3CDTF">2011-07-21T07:32:16Z</dcterms:created>
  <dcterms:modified xsi:type="dcterms:W3CDTF">2021-11-17T15:18:20Z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0x01010063696EAB3DDB514288C32C52A7984D08</vt:lpwstr>
  </property>
</Properties>
</file>